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5.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6.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7.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8.xml" ContentType="application/vnd.openxmlformats-officedocument.presentationml.tags+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37"/>
  </p:notesMasterIdLst>
  <p:sldIdLst>
    <p:sldId id="513" r:id="rId2"/>
    <p:sldId id="1103" r:id="rId3"/>
    <p:sldId id="1144" r:id="rId4"/>
    <p:sldId id="1193" r:id="rId5"/>
    <p:sldId id="1194" r:id="rId6"/>
    <p:sldId id="1195" r:id="rId7"/>
    <p:sldId id="1196" r:id="rId8"/>
    <p:sldId id="1197" r:id="rId9"/>
    <p:sldId id="1198" r:id="rId10"/>
    <p:sldId id="1170" r:id="rId11"/>
    <p:sldId id="1199" r:id="rId12"/>
    <p:sldId id="1200" r:id="rId13"/>
    <p:sldId id="1201" r:id="rId14"/>
    <p:sldId id="1202" r:id="rId15"/>
    <p:sldId id="1203" r:id="rId16"/>
    <p:sldId id="1204" r:id="rId17"/>
    <p:sldId id="1205" r:id="rId18"/>
    <p:sldId id="1206" r:id="rId19"/>
    <p:sldId id="1146" r:id="rId20"/>
    <p:sldId id="1207" r:id="rId21"/>
    <p:sldId id="1184" r:id="rId22"/>
    <p:sldId id="1208" r:id="rId23"/>
    <p:sldId id="1209" r:id="rId24"/>
    <p:sldId id="1210" r:id="rId25"/>
    <p:sldId id="1211" r:id="rId26"/>
    <p:sldId id="1212" r:id="rId27"/>
    <p:sldId id="1213" r:id="rId28"/>
    <p:sldId id="1158" r:id="rId29"/>
    <p:sldId id="1159" r:id="rId30"/>
    <p:sldId id="1189" r:id="rId31"/>
    <p:sldId id="1160" r:id="rId32"/>
    <p:sldId id="1190" r:id="rId33"/>
    <p:sldId id="1191" r:id="rId34"/>
    <p:sldId id="1192" r:id="rId35"/>
    <p:sldId id="291" r:id="rId36"/>
  </p:sldIdLst>
  <p:sldSz cx="9144000" cy="5143500" type="screen16x9"/>
  <p:notesSz cx="6858000" cy="9144000"/>
  <p:custDataLst>
    <p:tags r:id="rId38"/>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cmAuthor id="2" name="Bob Vachon" initials="BV" lastIdx="24" clrIdx="2"/>
  <p:cmAuthor id="3" name="Sue Livingston -X (suliving - UNICON INC at Cisco)" initials="SL-(-UIaC" lastIdx="33" clrIdx="3"/>
  <p:cmAuthor id="4" name="jagibbon" initials="jmg" lastIdx="8" clrIdx="4"/>
  <p:cmAuthor id="5" name="User" initials="U" lastIdx="2" clrIdx="5"/>
  <p:cmAuthor id="6" name="Stiles, Steve" initials="SS" lastIdx="7" clrIdx="6">
    <p:extLst>
      <p:ext uri="{19B8F6BF-5375-455C-9EA6-DF929625EA0E}">
        <p15:presenceInfo xmlns:p15="http://schemas.microsoft.com/office/powerpoint/2012/main" userId="S-1-5-21-2000478354-179605362-1606980848-198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1935" autoAdjust="0"/>
  </p:normalViewPr>
  <p:slideViewPr>
    <p:cSldViewPr snapToGrid="0" showGuides="1">
      <p:cViewPr varScale="1">
        <p:scale>
          <a:sx n="82" d="100"/>
          <a:sy n="82" d="100"/>
        </p:scale>
        <p:origin x="820" y="40"/>
      </p:cViewPr>
      <p:guideLst>
        <p:guide orient="horz" pos="1620"/>
        <p:guide pos="336"/>
      </p:guideLst>
    </p:cSldViewPr>
  </p:slideViewPr>
  <p:outlineViewPr>
    <p:cViewPr>
      <p:scale>
        <a:sx n="33" d="100"/>
        <a:sy n="33" d="100"/>
      </p:scale>
      <p:origin x="0" y="-226704"/>
    </p:cViewPr>
  </p:outlineViewPr>
  <p:notesTextViewPr>
    <p:cViewPr>
      <p:scale>
        <a:sx n="1" d="1"/>
        <a:sy n="1" d="1"/>
      </p:scale>
      <p:origin x="0" y="0"/>
    </p:cViewPr>
  </p:notesTextViewPr>
  <p:sorterViewPr>
    <p:cViewPr>
      <p:scale>
        <a:sx n="111" d="100"/>
        <a:sy n="111" d="100"/>
      </p:scale>
      <p:origin x="0" y="-512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gs" Target="tags/tag1.xml"/></Relationships>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2/21/2020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3025542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10</a:t>
            </a:fld>
            <a:endParaRPr lang="en-US" dirty="0"/>
          </a:p>
        </p:txBody>
      </p:sp>
    </p:spTree>
    <p:extLst>
      <p:ext uri="{BB962C8B-B14F-4D97-AF65-F5344CB8AC3E}">
        <p14:creationId xmlns:p14="http://schemas.microsoft.com/office/powerpoint/2010/main" val="2573996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11</a:t>
            </a:fld>
            <a:endParaRPr lang="en-US" dirty="0"/>
          </a:p>
        </p:txBody>
      </p:sp>
    </p:spTree>
    <p:extLst>
      <p:ext uri="{BB962C8B-B14F-4D97-AF65-F5344CB8AC3E}">
        <p14:creationId xmlns:p14="http://schemas.microsoft.com/office/powerpoint/2010/main" val="2161153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12</a:t>
            </a:fld>
            <a:endParaRPr lang="en-US" dirty="0"/>
          </a:p>
        </p:txBody>
      </p:sp>
    </p:spTree>
    <p:extLst>
      <p:ext uri="{BB962C8B-B14F-4D97-AF65-F5344CB8AC3E}">
        <p14:creationId xmlns:p14="http://schemas.microsoft.com/office/powerpoint/2010/main" val="1005153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13</a:t>
            </a:fld>
            <a:endParaRPr lang="en-US" dirty="0"/>
          </a:p>
        </p:txBody>
      </p:sp>
    </p:spTree>
    <p:extLst>
      <p:ext uri="{BB962C8B-B14F-4D97-AF65-F5344CB8AC3E}">
        <p14:creationId xmlns:p14="http://schemas.microsoft.com/office/powerpoint/2010/main" val="147257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21648498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36057393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15744763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17</a:t>
            </a:fld>
            <a:endParaRPr lang="en-US" dirty="0"/>
          </a:p>
        </p:txBody>
      </p:sp>
    </p:spTree>
    <p:extLst>
      <p:ext uri="{BB962C8B-B14F-4D97-AF65-F5344CB8AC3E}">
        <p14:creationId xmlns:p14="http://schemas.microsoft.com/office/powerpoint/2010/main" val="30239257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18</a:t>
            </a:fld>
            <a:endParaRPr lang="en-US" dirty="0"/>
          </a:p>
        </p:txBody>
      </p:sp>
    </p:spTree>
    <p:extLst>
      <p:ext uri="{BB962C8B-B14F-4D97-AF65-F5344CB8AC3E}">
        <p14:creationId xmlns:p14="http://schemas.microsoft.com/office/powerpoint/2010/main" val="36307818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925024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a:t>
            </a:fld>
            <a:endParaRPr lang="en-US" dirty="0"/>
          </a:p>
        </p:txBody>
      </p:sp>
    </p:spTree>
    <p:extLst>
      <p:ext uri="{BB962C8B-B14F-4D97-AF65-F5344CB8AC3E}">
        <p14:creationId xmlns:p14="http://schemas.microsoft.com/office/powerpoint/2010/main" val="35213041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24369572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21</a:t>
            </a:fld>
            <a:endParaRPr lang="en-US" dirty="0"/>
          </a:p>
        </p:txBody>
      </p:sp>
    </p:spTree>
    <p:extLst>
      <p:ext uri="{BB962C8B-B14F-4D97-AF65-F5344CB8AC3E}">
        <p14:creationId xmlns:p14="http://schemas.microsoft.com/office/powerpoint/2010/main" val="188450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22</a:t>
            </a:fld>
            <a:endParaRPr lang="en-US" dirty="0"/>
          </a:p>
        </p:txBody>
      </p:sp>
    </p:spTree>
    <p:extLst>
      <p:ext uri="{BB962C8B-B14F-4D97-AF65-F5344CB8AC3E}">
        <p14:creationId xmlns:p14="http://schemas.microsoft.com/office/powerpoint/2010/main" val="38929455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23</a:t>
            </a:fld>
            <a:endParaRPr lang="en-US" dirty="0"/>
          </a:p>
        </p:txBody>
      </p:sp>
    </p:spTree>
    <p:extLst>
      <p:ext uri="{BB962C8B-B14F-4D97-AF65-F5344CB8AC3E}">
        <p14:creationId xmlns:p14="http://schemas.microsoft.com/office/powerpoint/2010/main" val="29179905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24</a:t>
            </a:fld>
            <a:endParaRPr lang="en-US" dirty="0"/>
          </a:p>
        </p:txBody>
      </p:sp>
    </p:spTree>
    <p:extLst>
      <p:ext uri="{BB962C8B-B14F-4D97-AF65-F5344CB8AC3E}">
        <p14:creationId xmlns:p14="http://schemas.microsoft.com/office/powerpoint/2010/main" val="24088326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25</a:t>
            </a:fld>
            <a:endParaRPr lang="en-US" dirty="0"/>
          </a:p>
        </p:txBody>
      </p:sp>
    </p:spTree>
    <p:extLst>
      <p:ext uri="{BB962C8B-B14F-4D97-AF65-F5344CB8AC3E}">
        <p14:creationId xmlns:p14="http://schemas.microsoft.com/office/powerpoint/2010/main" val="12193642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26</a:t>
            </a:fld>
            <a:endParaRPr lang="en-US" dirty="0"/>
          </a:p>
        </p:txBody>
      </p:sp>
    </p:spTree>
    <p:extLst>
      <p:ext uri="{BB962C8B-B14F-4D97-AF65-F5344CB8AC3E}">
        <p14:creationId xmlns:p14="http://schemas.microsoft.com/office/powerpoint/2010/main" val="7387583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27</a:t>
            </a:fld>
            <a:endParaRPr lang="en-US" dirty="0"/>
          </a:p>
        </p:txBody>
      </p:sp>
    </p:spTree>
    <p:extLst>
      <p:ext uri="{BB962C8B-B14F-4D97-AF65-F5344CB8AC3E}">
        <p14:creationId xmlns:p14="http://schemas.microsoft.com/office/powerpoint/2010/main" val="41820809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28</a:t>
            </a:fld>
            <a:endParaRPr lang="en-US" dirty="0"/>
          </a:p>
        </p:txBody>
      </p:sp>
    </p:spTree>
    <p:extLst>
      <p:ext uri="{BB962C8B-B14F-4D97-AF65-F5344CB8AC3E}">
        <p14:creationId xmlns:p14="http://schemas.microsoft.com/office/powerpoint/2010/main" val="17642051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29</a:t>
            </a:fld>
            <a:endParaRPr lang="en-US" dirty="0"/>
          </a:p>
        </p:txBody>
      </p:sp>
    </p:spTree>
    <p:extLst>
      <p:ext uri="{BB962C8B-B14F-4D97-AF65-F5344CB8AC3E}">
        <p14:creationId xmlns:p14="http://schemas.microsoft.com/office/powerpoint/2010/main" val="2298875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30</a:t>
            </a:fld>
            <a:endParaRPr lang="en-US" dirty="0"/>
          </a:p>
        </p:txBody>
      </p:sp>
    </p:spTree>
    <p:extLst>
      <p:ext uri="{BB962C8B-B14F-4D97-AF65-F5344CB8AC3E}">
        <p14:creationId xmlns:p14="http://schemas.microsoft.com/office/powerpoint/2010/main" val="13153815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31</a:t>
            </a:fld>
            <a:endParaRPr lang="en-US" dirty="0"/>
          </a:p>
        </p:txBody>
      </p:sp>
    </p:spTree>
    <p:extLst>
      <p:ext uri="{BB962C8B-B14F-4D97-AF65-F5344CB8AC3E}">
        <p14:creationId xmlns:p14="http://schemas.microsoft.com/office/powerpoint/2010/main" val="35983220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32</a:t>
            </a:fld>
            <a:endParaRPr lang="en-US" dirty="0"/>
          </a:p>
        </p:txBody>
      </p:sp>
    </p:spTree>
    <p:extLst>
      <p:ext uri="{BB962C8B-B14F-4D97-AF65-F5344CB8AC3E}">
        <p14:creationId xmlns:p14="http://schemas.microsoft.com/office/powerpoint/2010/main" val="14781888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33</a:t>
            </a:fld>
            <a:endParaRPr lang="en-US" dirty="0"/>
          </a:p>
        </p:txBody>
      </p:sp>
    </p:spTree>
    <p:extLst>
      <p:ext uri="{BB962C8B-B14F-4D97-AF65-F5344CB8AC3E}">
        <p14:creationId xmlns:p14="http://schemas.microsoft.com/office/powerpoint/2010/main" val="11739869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34</a:t>
            </a:fld>
            <a:endParaRPr lang="en-US" dirty="0"/>
          </a:p>
        </p:txBody>
      </p:sp>
    </p:spTree>
    <p:extLst>
      <p:ext uri="{BB962C8B-B14F-4D97-AF65-F5344CB8AC3E}">
        <p14:creationId xmlns:p14="http://schemas.microsoft.com/office/powerpoint/2010/main" val="673689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35</a:t>
            </a:fld>
            <a:endParaRPr lang="en-US" dirty="0"/>
          </a:p>
        </p:txBody>
      </p:sp>
    </p:spTree>
    <p:extLst>
      <p:ext uri="{BB962C8B-B14F-4D97-AF65-F5344CB8AC3E}">
        <p14:creationId xmlns:p14="http://schemas.microsoft.com/office/powerpoint/2010/main" val="1591394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a:t>
            </a:fld>
            <a:endParaRPr lang="en-US" dirty="0"/>
          </a:p>
        </p:txBody>
      </p:sp>
    </p:spTree>
    <p:extLst>
      <p:ext uri="{BB962C8B-B14F-4D97-AF65-F5344CB8AC3E}">
        <p14:creationId xmlns:p14="http://schemas.microsoft.com/office/powerpoint/2010/main" val="449541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a:t>
            </a:fld>
            <a:endParaRPr lang="en-US" dirty="0"/>
          </a:p>
        </p:txBody>
      </p:sp>
    </p:spTree>
    <p:extLst>
      <p:ext uri="{BB962C8B-B14F-4D97-AF65-F5344CB8AC3E}">
        <p14:creationId xmlns:p14="http://schemas.microsoft.com/office/powerpoint/2010/main" val="10669272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2628535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2227210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29458981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41206262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31" r:id="rId13"/>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0.xml"/><Relationship Id="rId1" Type="http://schemas.openxmlformats.org/officeDocument/2006/relationships/tags" Target="../tags/tag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1219200"/>
            <a:ext cx="6557379" cy="1666626"/>
          </a:xfrm>
        </p:spPr>
        <p:txBody>
          <a:bodyPr/>
          <a:lstStyle/>
          <a:p>
            <a:r>
              <a:rPr lang="en-US" dirty="0">
                <a:solidFill>
                  <a:schemeClr val="accent5">
                    <a:lumMod val="40000"/>
                    <a:lumOff val="60000"/>
                  </a:schemeClr>
                </a:solidFill>
              </a:rPr>
              <a:t>Chapter 8: OSPF</a:t>
            </a:r>
          </a:p>
        </p:txBody>
      </p:sp>
      <p:sp>
        <p:nvSpPr>
          <p:cNvPr id="5" name="Text Placeholder 4"/>
          <p:cNvSpPr>
            <a:spLocks noGrp="1"/>
          </p:cNvSpPr>
          <p:nvPr>
            <p:ph type="body" sz="quarter" idx="13"/>
          </p:nvPr>
        </p:nvSpPr>
        <p:spPr>
          <a:xfrm>
            <a:off x="469497" y="3127609"/>
            <a:ext cx="5925246" cy="299001"/>
          </a:xfrm>
        </p:spPr>
        <p:txBody>
          <a:bodyPr/>
          <a:lstStyle/>
          <a:p>
            <a:r>
              <a:rPr lang="en-US" dirty="0">
                <a:solidFill>
                  <a:schemeClr val="bg2">
                    <a:lumMod val="40000"/>
                    <a:lumOff val="60000"/>
                  </a:schemeClr>
                </a:solidFill>
              </a:rPr>
              <a:t>Instructor Materials</a:t>
            </a:r>
          </a:p>
        </p:txBody>
      </p:sp>
      <p:sp>
        <p:nvSpPr>
          <p:cNvPr id="7" name="Subtitle 6"/>
          <p:cNvSpPr>
            <a:spLocks noGrp="1"/>
          </p:cNvSpPr>
          <p:nvPr>
            <p:ph type="subTitle" idx="1"/>
          </p:nvPr>
        </p:nvSpPr>
        <p:spPr>
          <a:xfrm>
            <a:off x="551690" y="3924300"/>
            <a:ext cx="2982620" cy="299002"/>
          </a:xfrm>
        </p:spPr>
        <p:txBody>
          <a:bodyPr/>
          <a:lstStyle/>
          <a:p>
            <a:r>
              <a:rPr lang="en-US" dirty="0">
                <a:solidFill>
                  <a:schemeClr val="accent5">
                    <a:lumMod val="40000"/>
                    <a:lumOff val="60000"/>
                  </a:schemeClr>
                </a:solidFill>
              </a:rPr>
              <a:t>CCNP Enterprise: Core Networking</a:t>
            </a:r>
            <a:endParaRPr lang="en-US" dirty="0"/>
          </a:p>
        </p:txBody>
      </p:sp>
    </p:spTree>
    <p:custDataLst>
      <p:tags r:id="rId1"/>
    </p:custDataLst>
    <p:extLst>
      <p:ext uri="{BB962C8B-B14F-4D97-AF65-F5344CB8AC3E}">
        <p14:creationId xmlns:p14="http://schemas.microsoft.com/office/powerpoint/2010/main" val="3436504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OSPF Configuration</a:t>
            </a:r>
          </a:p>
        </p:txBody>
      </p:sp>
      <p:sp>
        <p:nvSpPr>
          <p:cNvPr id="4" name="TextBox 3">
            <a:extLst>
              <a:ext uri="{FF2B5EF4-FFF2-40B4-BE49-F238E27FC236}">
                <a16:creationId xmlns:a16="http://schemas.microsoft.com/office/drawing/2014/main" id="{E2BFA70F-DC0C-41D5-868E-C8FBC661D58F}"/>
              </a:ext>
            </a:extLst>
          </p:cNvPr>
          <p:cNvSpPr txBox="1"/>
          <p:nvPr/>
        </p:nvSpPr>
        <p:spPr>
          <a:xfrm>
            <a:off x="433084" y="1951873"/>
            <a:ext cx="8277832" cy="1323439"/>
          </a:xfrm>
          <a:prstGeom prst="rect">
            <a:avLst/>
          </a:prstGeom>
          <a:noFill/>
        </p:spPr>
        <p:txBody>
          <a:bodyPr wrap="square" rtlCol="0">
            <a:spAutoFit/>
          </a:bodyPr>
          <a:lstStyle/>
          <a:p>
            <a:r>
              <a:rPr lang="en-US" sz="1600" dirty="0">
                <a:solidFill>
                  <a:schemeClr val="accent5">
                    <a:lumMod val="40000"/>
                    <a:lumOff val="60000"/>
                  </a:schemeClr>
                </a:solidFill>
                <a:latin typeface="+mj-lt"/>
                <a:ea typeface="ＭＳ Ｐゴシック" charset="0"/>
              </a:rPr>
              <a:t>The command </a:t>
            </a:r>
            <a:r>
              <a:rPr lang="en-US" sz="1600" b="1" dirty="0">
                <a:solidFill>
                  <a:schemeClr val="accent5">
                    <a:lumMod val="40000"/>
                    <a:lumOff val="60000"/>
                  </a:schemeClr>
                </a:solidFill>
                <a:latin typeface="+mj-lt"/>
                <a:ea typeface="ＭＳ Ｐゴシック" charset="0"/>
              </a:rPr>
              <a:t>router ospf </a:t>
            </a:r>
            <a:r>
              <a:rPr lang="en-US" sz="1600" i="1" dirty="0">
                <a:solidFill>
                  <a:schemeClr val="accent5">
                    <a:lumMod val="40000"/>
                    <a:lumOff val="60000"/>
                  </a:schemeClr>
                </a:solidFill>
                <a:latin typeface="+mj-lt"/>
                <a:ea typeface="ＭＳ Ｐゴシック" charset="0"/>
              </a:rPr>
              <a:t>process-id</a:t>
            </a:r>
            <a:r>
              <a:rPr lang="en-US" sz="1600" dirty="0">
                <a:solidFill>
                  <a:schemeClr val="accent5">
                    <a:lumMod val="40000"/>
                    <a:lumOff val="60000"/>
                  </a:schemeClr>
                </a:solidFill>
                <a:latin typeface="+mj-lt"/>
                <a:ea typeface="ＭＳ Ｐゴシック" charset="0"/>
              </a:rPr>
              <a:t> defines and initializes the OSPF process. OSPF is enabled on an interface using two methods:</a:t>
            </a:r>
          </a:p>
          <a:p>
            <a:pPr marL="742950" lvl="1"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An OSPF network statement</a:t>
            </a:r>
          </a:p>
          <a:p>
            <a:pPr marL="742950" lvl="1"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Interface-specific configuration</a:t>
            </a:r>
          </a:p>
          <a:p>
            <a:pPr marL="285750" indent="-285750">
              <a:buFont typeface="Arial" panose="020B0604020202020204" pitchFamily="34" charset="0"/>
              <a:buChar char="•"/>
            </a:pPr>
            <a:endParaRPr lang="en-US" sz="1600" dirty="0">
              <a:solidFill>
                <a:schemeClr val="accent5">
                  <a:lumMod val="40000"/>
                  <a:lumOff val="60000"/>
                </a:schemeClr>
              </a:solidFill>
              <a:latin typeface="+mj-lt"/>
              <a:ea typeface="ＭＳ Ｐゴシック" charset="0"/>
            </a:endParaRPr>
          </a:p>
        </p:txBody>
      </p:sp>
    </p:spTree>
    <p:custDataLst>
      <p:tags r:id="rId1"/>
    </p:custDataLst>
    <p:extLst>
      <p:ext uri="{BB962C8B-B14F-4D97-AF65-F5344CB8AC3E}">
        <p14:creationId xmlns:p14="http://schemas.microsoft.com/office/powerpoint/2010/main" val="848766257"/>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623455"/>
          </a:xfrm>
        </p:spPr>
        <p:txBody>
          <a:bodyPr/>
          <a:lstStyle/>
          <a:p>
            <a:r>
              <a:rPr lang="en-US" sz="1600" dirty="0"/>
              <a:t>OSPF Configuration</a:t>
            </a:r>
            <a:br>
              <a:rPr lang="en-US" dirty="0"/>
            </a:br>
            <a:r>
              <a:rPr lang="en-US" sz="2400" dirty="0"/>
              <a:t>OSPF Network Statement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92336" y="623455"/>
            <a:ext cx="8599238" cy="2382636"/>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The OSPF network statement identifies the interfaces that the OSPF process will use and the area that those interfaces participate in. The network statements match against the primary IPv4 address and netmask associated with an interface.</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The selection of interfaces within the OSPF process is accomplished by using the command </a:t>
            </a:r>
            <a:r>
              <a:rPr lang="en-US" sz="1600" b="1" dirty="0">
                <a:solidFill>
                  <a:srgbClr val="000000"/>
                </a:solidFill>
              </a:rPr>
              <a:t>network</a:t>
            </a:r>
            <a:r>
              <a:rPr lang="en-US" sz="1600" dirty="0">
                <a:solidFill>
                  <a:srgbClr val="000000"/>
                </a:solidFill>
              </a:rPr>
              <a:t> </a:t>
            </a:r>
            <a:r>
              <a:rPr lang="en-US" sz="1600" i="1" dirty="0">
                <a:solidFill>
                  <a:srgbClr val="000000"/>
                </a:solidFill>
              </a:rPr>
              <a:t>ip-address wildcard-mask </a:t>
            </a:r>
            <a:r>
              <a:rPr lang="en-US" sz="1600" b="1" dirty="0">
                <a:solidFill>
                  <a:srgbClr val="000000"/>
                </a:solidFill>
              </a:rPr>
              <a:t>area</a:t>
            </a:r>
            <a:r>
              <a:rPr lang="en-US" sz="1600" dirty="0">
                <a:solidFill>
                  <a:srgbClr val="000000"/>
                </a:solidFill>
              </a:rPr>
              <a:t> </a:t>
            </a:r>
            <a:r>
              <a:rPr lang="en-US" sz="1600" i="1" dirty="0">
                <a:solidFill>
                  <a:srgbClr val="000000"/>
                </a:solidFill>
              </a:rPr>
              <a:t>area-id</a:t>
            </a:r>
            <a:r>
              <a:rPr lang="en-US" sz="1600" dirty="0">
                <a:solidFill>
                  <a:srgbClr val="000000"/>
                </a:solidFill>
              </a:rPr>
              <a:t>. This is similar to configuring EIGRP, except that the OSPF area is specified. Example 8-2 provides one method.</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The connected network for the OSPF-enabled interface is added to the OSPF LSDB under the corresponding OSPF area in which the interface participates. </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20" y="3006091"/>
            <a:ext cx="7520940" cy="1690839"/>
          </a:xfrm>
          <a:prstGeom prst="rect">
            <a:avLst/>
          </a:prstGeom>
        </p:spPr>
      </p:pic>
    </p:spTree>
    <p:extLst>
      <p:ext uri="{BB962C8B-B14F-4D97-AF65-F5344CB8AC3E}">
        <p14:creationId xmlns:p14="http://schemas.microsoft.com/office/powerpoint/2010/main" val="2512325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623455"/>
          </a:xfrm>
        </p:spPr>
        <p:txBody>
          <a:bodyPr/>
          <a:lstStyle/>
          <a:p>
            <a:r>
              <a:rPr lang="en-US" sz="1600" dirty="0"/>
              <a:t>OSPF Configuration</a:t>
            </a:r>
            <a:br>
              <a:rPr lang="en-US" dirty="0"/>
            </a:br>
            <a:r>
              <a:rPr lang="en-US" sz="2400" dirty="0"/>
              <a:t>Interface-Specific Configuration</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92336" y="623455"/>
            <a:ext cx="8599238" cy="1833995"/>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The second method for enabling OSPF on an interface for IOS is to configure it specifically on an interface with the command </a:t>
            </a:r>
            <a:r>
              <a:rPr lang="en-US" sz="1600" b="1" dirty="0">
                <a:solidFill>
                  <a:srgbClr val="000000"/>
                </a:solidFill>
              </a:rPr>
              <a:t>ip ospf </a:t>
            </a:r>
            <a:r>
              <a:rPr lang="en-US" sz="1600" i="1" dirty="0">
                <a:solidFill>
                  <a:srgbClr val="000000"/>
                </a:solidFill>
              </a:rPr>
              <a:t>process-id</a:t>
            </a:r>
            <a:r>
              <a:rPr lang="en-US" sz="1600" dirty="0">
                <a:solidFill>
                  <a:srgbClr val="000000"/>
                </a:solidFill>
              </a:rPr>
              <a:t> </a:t>
            </a:r>
            <a:r>
              <a:rPr lang="en-US" sz="1600" b="1" dirty="0">
                <a:solidFill>
                  <a:srgbClr val="000000"/>
                </a:solidFill>
              </a:rPr>
              <a:t>area </a:t>
            </a:r>
            <a:r>
              <a:rPr lang="en-US" sz="1600" i="1" dirty="0">
                <a:solidFill>
                  <a:srgbClr val="000000"/>
                </a:solidFill>
              </a:rPr>
              <a:t>area-id</a:t>
            </a:r>
            <a:r>
              <a:rPr lang="en-US" sz="1600" dirty="0">
                <a:solidFill>
                  <a:srgbClr val="000000"/>
                </a:solidFill>
              </a:rPr>
              <a:t>. This configuration is not centralized and increases in complexity as the number of interfaces on the routers increases. If a hybrid configuration exists on a router, interface-specific settings take precedence over the network statement with the assignment of the areas.</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Example 8-5 provides a sample interface-specific configuration. </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944" y="2457450"/>
            <a:ext cx="8469630" cy="1368456"/>
          </a:xfrm>
          <a:prstGeom prst="rect">
            <a:avLst/>
          </a:prstGeom>
        </p:spPr>
      </p:pic>
    </p:spTree>
    <p:extLst>
      <p:ext uri="{BB962C8B-B14F-4D97-AF65-F5344CB8AC3E}">
        <p14:creationId xmlns:p14="http://schemas.microsoft.com/office/powerpoint/2010/main" val="358374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623455"/>
          </a:xfrm>
        </p:spPr>
        <p:txBody>
          <a:bodyPr/>
          <a:lstStyle/>
          <a:p>
            <a:r>
              <a:rPr lang="en-US" sz="1600" dirty="0"/>
              <a:t>OSPF Configuration</a:t>
            </a:r>
            <a:br>
              <a:rPr lang="en-US" dirty="0"/>
            </a:br>
            <a:r>
              <a:rPr lang="en-US" sz="2400" dirty="0"/>
              <a:t>Statically Set the RID and Passive Interfaces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92336" y="623454"/>
            <a:ext cx="8599238" cy="3072245"/>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The OSPF topology is built on the RID. Setting a static RID helps with troubleshooting and reduces LSAs when a RID changes in an OSPF environment. The command </a:t>
            </a:r>
            <a:r>
              <a:rPr lang="en-US" sz="1600" b="1" dirty="0">
                <a:solidFill>
                  <a:srgbClr val="000000"/>
                </a:solidFill>
              </a:rPr>
              <a:t>router-id</a:t>
            </a:r>
            <a:r>
              <a:rPr lang="en-US" sz="1600" dirty="0">
                <a:solidFill>
                  <a:srgbClr val="000000"/>
                </a:solidFill>
              </a:rPr>
              <a:t> </a:t>
            </a:r>
            <a:r>
              <a:rPr lang="en-US" sz="1600" i="1" dirty="0">
                <a:solidFill>
                  <a:srgbClr val="000000"/>
                </a:solidFill>
              </a:rPr>
              <a:t>router-id</a:t>
            </a:r>
            <a:r>
              <a:rPr lang="en-US" sz="1600" dirty="0">
                <a:solidFill>
                  <a:srgbClr val="000000"/>
                </a:solidFill>
              </a:rPr>
              <a:t> statically assigns the OSPF RID under the OSPF process. The command </a:t>
            </a:r>
            <a:r>
              <a:rPr lang="en-US" sz="1600" b="1" dirty="0">
                <a:solidFill>
                  <a:srgbClr val="000000"/>
                </a:solidFill>
              </a:rPr>
              <a:t>clear ip ospf process </a:t>
            </a:r>
            <a:r>
              <a:rPr lang="en-US" sz="1600" dirty="0">
                <a:solidFill>
                  <a:srgbClr val="000000"/>
                </a:solidFill>
              </a:rPr>
              <a:t>restarts the OSPF process on a router so that OSPF can use the new RID. </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Making a network interface passive still adds the network segment into the LSDB but prohibits the interface from forming OSPF adjacencies. A passive interface does not send out OSPF hellos and does not process any received OSPF packets. The command </a:t>
            </a:r>
            <a:r>
              <a:rPr lang="en-US" sz="1600" b="1" dirty="0">
                <a:solidFill>
                  <a:srgbClr val="000000"/>
                </a:solidFill>
              </a:rPr>
              <a:t>passive</a:t>
            </a:r>
            <a:r>
              <a:rPr lang="en-US" sz="1600" dirty="0">
                <a:solidFill>
                  <a:srgbClr val="000000"/>
                </a:solidFill>
              </a:rPr>
              <a:t> </a:t>
            </a:r>
            <a:r>
              <a:rPr lang="en-US" sz="1600" i="1" dirty="0">
                <a:solidFill>
                  <a:srgbClr val="000000"/>
                </a:solidFill>
              </a:rPr>
              <a:t>interface-id</a:t>
            </a:r>
            <a:r>
              <a:rPr lang="en-US" sz="1600" dirty="0">
                <a:solidFill>
                  <a:srgbClr val="000000"/>
                </a:solidFill>
              </a:rPr>
              <a:t> under the OSPF process makes the interface passive, and the command </a:t>
            </a:r>
            <a:r>
              <a:rPr lang="en-US" sz="1600" b="1" dirty="0">
                <a:solidFill>
                  <a:srgbClr val="000000"/>
                </a:solidFill>
              </a:rPr>
              <a:t>passive interface default </a:t>
            </a:r>
            <a:r>
              <a:rPr lang="en-US" sz="1600" dirty="0">
                <a:solidFill>
                  <a:srgbClr val="000000"/>
                </a:solidFill>
              </a:rPr>
              <a:t>makes all interfaces passive. To allow for an interface to process OSPF packets, the command </a:t>
            </a:r>
            <a:r>
              <a:rPr lang="en-US" sz="1600" b="1" dirty="0">
                <a:solidFill>
                  <a:srgbClr val="000000"/>
                </a:solidFill>
              </a:rPr>
              <a:t>no passive </a:t>
            </a:r>
            <a:r>
              <a:rPr lang="en-US" sz="1600" i="1" dirty="0">
                <a:solidFill>
                  <a:srgbClr val="000000"/>
                </a:solidFill>
              </a:rPr>
              <a:t>interface-id </a:t>
            </a:r>
            <a:r>
              <a:rPr lang="en-US" sz="1600" dirty="0">
                <a:solidFill>
                  <a:srgbClr val="000000"/>
                </a:solidFill>
              </a:rPr>
              <a:t>is used.</a:t>
            </a: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600" dirty="0">
              <a:solidFill>
                <a:srgbClr val="000000"/>
              </a:solidFill>
            </a:endParaRPr>
          </a:p>
        </p:txBody>
      </p:sp>
    </p:spTree>
    <p:extLst>
      <p:ext uri="{BB962C8B-B14F-4D97-AF65-F5344CB8AC3E}">
        <p14:creationId xmlns:p14="http://schemas.microsoft.com/office/powerpoint/2010/main" val="1840430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623455"/>
          </a:xfrm>
        </p:spPr>
        <p:txBody>
          <a:bodyPr/>
          <a:lstStyle/>
          <a:p>
            <a:r>
              <a:rPr lang="en-US" sz="1600" dirty="0"/>
              <a:t>OSPF Configuration</a:t>
            </a:r>
            <a:br>
              <a:rPr lang="en-US" dirty="0"/>
            </a:br>
            <a:r>
              <a:rPr lang="en-US" sz="2400" dirty="0"/>
              <a:t>Requirements for Neighbor Adjacency</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92336" y="623454"/>
            <a:ext cx="8599238" cy="3596121"/>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The following list of requirements must be met for an OSPF neighborship to be formed:</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RIDs must be unique between the two devices. </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The interfaces must share a common subnet. </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The MTUs on the interfaces must match. </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The area ID must match for the segment.</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The DR enablement must match for the segment.</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OSPF hello and dead timers must match for the segment.</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Authentication type and credentials (if any) must match for the segment.</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Area type flags must match for the segment (for example, Stub, NSSA). </a:t>
            </a:r>
          </a:p>
          <a:p>
            <a:pPr marL="0" indent="0" algn="l" defTabSz="684213" fontAlgn="base">
              <a:spcBef>
                <a:spcPts val="600"/>
              </a:spcBef>
              <a:spcAft>
                <a:spcPts val="600"/>
              </a:spcAft>
              <a:buClr>
                <a:schemeClr val="tx2"/>
              </a:buClr>
              <a:buSzPct val="90000"/>
            </a:pPr>
            <a:endParaRPr lang="en-US" sz="1600" dirty="0">
              <a:solidFill>
                <a:srgbClr val="000000"/>
              </a:solidFill>
            </a:endParaRPr>
          </a:p>
        </p:txBody>
      </p:sp>
    </p:spTree>
    <p:extLst>
      <p:ext uri="{BB962C8B-B14F-4D97-AF65-F5344CB8AC3E}">
        <p14:creationId xmlns:p14="http://schemas.microsoft.com/office/powerpoint/2010/main" val="2224279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623455"/>
          </a:xfrm>
        </p:spPr>
        <p:txBody>
          <a:bodyPr/>
          <a:lstStyle/>
          <a:p>
            <a:r>
              <a:rPr lang="en-US" sz="1600" dirty="0"/>
              <a:t>OSPF Configuration</a:t>
            </a:r>
            <a:br>
              <a:rPr lang="en-US" dirty="0"/>
            </a:br>
            <a:r>
              <a:rPr lang="en-US" sz="2400" dirty="0"/>
              <a:t>Sample Topology and Interface Confirmation</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92336" y="623455"/>
            <a:ext cx="4112966" cy="4262870"/>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Figure 8-7 shows a topology of a basic OSPF configuration. All routers have loopback IP addresses matching their RIDs. On R1 and R2, OSPF is enabled on all interfaces, R3 uses specific network-based statements, R4 uses interface-specific commands. R1 and R2 set Gi0/2 interface as passive, and R3 and R4 make all interfaces passive by default but make Gi0/1 active.</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Verify that the correct interfaces are running OSPF after making changes to the OSPF configuration. The command </a:t>
            </a:r>
            <a:r>
              <a:rPr lang="en-US" sz="1600" b="1" dirty="0">
                <a:solidFill>
                  <a:srgbClr val="000000"/>
                </a:solidFill>
              </a:rPr>
              <a:t>show ip ospf interface </a:t>
            </a:r>
            <a:r>
              <a:rPr lang="en-US" sz="1600" dirty="0">
                <a:solidFill>
                  <a:srgbClr val="000000"/>
                </a:solidFill>
              </a:rPr>
              <a:t>[</a:t>
            </a:r>
            <a:r>
              <a:rPr lang="en-US" sz="1600" b="1" dirty="0">
                <a:solidFill>
                  <a:srgbClr val="000000"/>
                </a:solidFill>
              </a:rPr>
              <a:t>brief </a:t>
            </a:r>
            <a:r>
              <a:rPr lang="en-US" sz="1600" dirty="0">
                <a:solidFill>
                  <a:srgbClr val="000000"/>
                </a:solidFill>
              </a:rPr>
              <a:t>| </a:t>
            </a:r>
            <a:r>
              <a:rPr lang="en-US" sz="1600" i="1" dirty="0">
                <a:solidFill>
                  <a:srgbClr val="000000"/>
                </a:solidFill>
              </a:rPr>
              <a:t>interface-id</a:t>
            </a:r>
            <a:r>
              <a:rPr lang="en-US" sz="1600" dirty="0">
                <a:solidFill>
                  <a:srgbClr val="000000"/>
                </a:solidFill>
              </a:rPr>
              <a:t>] displays the OSPF-enabled interfaces.</a:t>
            </a: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600" dirty="0">
              <a:solidFill>
                <a:srgbClr val="000000"/>
              </a:solidFill>
            </a:endParaRPr>
          </a:p>
          <a:p>
            <a:pPr marL="0" indent="0" algn="l" defTabSz="684213" fontAlgn="base">
              <a:spcBef>
                <a:spcPts val="600"/>
              </a:spcBef>
              <a:spcAft>
                <a:spcPts val="600"/>
              </a:spcAft>
              <a:buClr>
                <a:schemeClr val="tx2"/>
              </a:buClr>
              <a:buSzPct val="90000"/>
            </a:pPr>
            <a:endParaRPr lang="en-US" sz="1600" dirty="0">
              <a:solidFill>
                <a:srgbClr val="000000"/>
              </a:solidFill>
            </a:endParaRPr>
          </a:p>
          <a:p>
            <a:pPr marL="0" indent="0" algn="l" defTabSz="684213" fontAlgn="base">
              <a:spcBef>
                <a:spcPts val="600"/>
              </a:spcBef>
              <a:spcAft>
                <a:spcPts val="600"/>
              </a:spcAft>
              <a:buClr>
                <a:schemeClr val="tx2"/>
              </a:buClr>
              <a:buSzPct val="90000"/>
            </a:pPr>
            <a:endParaRPr lang="en-US" sz="1600" dirty="0">
              <a:solidFill>
                <a:srgbClr val="000000"/>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7638" y="1231900"/>
            <a:ext cx="4467003" cy="2565400"/>
          </a:xfrm>
          <a:prstGeom prst="rect">
            <a:avLst/>
          </a:prstGeom>
        </p:spPr>
      </p:pic>
    </p:spTree>
    <p:extLst>
      <p:ext uri="{BB962C8B-B14F-4D97-AF65-F5344CB8AC3E}">
        <p14:creationId xmlns:p14="http://schemas.microsoft.com/office/powerpoint/2010/main" val="3483924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514350"/>
          </a:xfrm>
        </p:spPr>
        <p:txBody>
          <a:bodyPr/>
          <a:lstStyle/>
          <a:p>
            <a:r>
              <a:rPr lang="en-US" sz="1600" dirty="0"/>
              <a:t>OSPF Configuration</a:t>
            </a:r>
            <a:br>
              <a:rPr lang="en-US" dirty="0"/>
            </a:br>
            <a:r>
              <a:rPr lang="en-US" sz="2400" dirty="0"/>
              <a:t>OSPF Interface Columns</a:t>
            </a:r>
          </a:p>
        </p:txBody>
      </p:sp>
      <p:graphicFrame>
        <p:nvGraphicFramePr>
          <p:cNvPr id="7" name="Table 6">
            <a:extLst>
              <a:ext uri="{FF2B5EF4-FFF2-40B4-BE49-F238E27FC236}">
                <a16:creationId xmlns:a16="http://schemas.microsoft.com/office/drawing/2014/main" id="{04A6E13B-C385-454C-80F4-F8AE1A4E2588}"/>
              </a:ext>
            </a:extLst>
          </p:cNvPr>
          <p:cNvGraphicFramePr>
            <a:graphicFrameLocks noGrp="1"/>
          </p:cNvGraphicFramePr>
          <p:nvPr>
            <p:extLst>
              <p:ext uri="{D42A27DB-BD31-4B8C-83A1-F6EECF244321}">
                <p14:modId xmlns:p14="http://schemas.microsoft.com/office/powerpoint/2010/main" val="512389204"/>
              </p:ext>
            </p:extLst>
          </p:nvPr>
        </p:nvGraphicFramePr>
        <p:xfrm>
          <a:off x="504825" y="739930"/>
          <a:ext cx="8134350" cy="3953496"/>
        </p:xfrm>
        <a:graphic>
          <a:graphicData uri="http://schemas.openxmlformats.org/drawingml/2006/table">
            <a:tbl>
              <a:tblPr firstRow="1" bandRow="1">
                <a:tableStyleId>{5C22544A-7EE6-4342-B048-85BDC9FD1C3A}</a:tableStyleId>
              </a:tblPr>
              <a:tblGrid>
                <a:gridCol w="1428750">
                  <a:extLst>
                    <a:ext uri="{9D8B030D-6E8A-4147-A177-3AD203B41FA5}">
                      <a16:colId xmlns:a16="http://schemas.microsoft.com/office/drawing/2014/main" val="3331698344"/>
                    </a:ext>
                  </a:extLst>
                </a:gridCol>
                <a:gridCol w="6705600">
                  <a:extLst>
                    <a:ext uri="{9D8B030D-6E8A-4147-A177-3AD203B41FA5}">
                      <a16:colId xmlns:a16="http://schemas.microsoft.com/office/drawing/2014/main" val="2329403508"/>
                    </a:ext>
                  </a:extLst>
                </a:gridCol>
              </a:tblGrid>
              <a:tr h="429417">
                <a:tc>
                  <a:txBody>
                    <a:bodyPr/>
                    <a:lstStyle/>
                    <a:p>
                      <a:r>
                        <a:rPr lang="en-US" dirty="0"/>
                        <a:t>Field</a:t>
                      </a:r>
                    </a:p>
                  </a:txBody>
                  <a:tcPr/>
                </a:tc>
                <a:tc>
                  <a:txBody>
                    <a:bodyPr/>
                    <a:lstStyle/>
                    <a:p>
                      <a:r>
                        <a:rPr lang="en-US" dirty="0"/>
                        <a:t>Description</a:t>
                      </a:r>
                    </a:p>
                  </a:txBody>
                  <a:tcPr/>
                </a:tc>
                <a:extLst>
                  <a:ext uri="{0D108BD9-81ED-4DB2-BD59-A6C34878D82A}">
                    <a16:rowId xmlns:a16="http://schemas.microsoft.com/office/drawing/2014/main" val="980628454"/>
                  </a:ext>
                </a:extLst>
              </a:tr>
              <a:tr h="429417">
                <a:tc>
                  <a:txBody>
                    <a:bodyPr/>
                    <a:lstStyle/>
                    <a:p>
                      <a:r>
                        <a:rPr lang="en-US" dirty="0"/>
                        <a:t>Interface</a:t>
                      </a:r>
                    </a:p>
                  </a:txBody>
                  <a:tcPr/>
                </a:tc>
                <a:tc>
                  <a:txBody>
                    <a:bodyPr/>
                    <a:lstStyle/>
                    <a:p>
                      <a:r>
                        <a:rPr lang="en-US" dirty="0"/>
                        <a:t>Interfaces with OSPF enabled </a:t>
                      </a:r>
                    </a:p>
                  </a:txBody>
                  <a:tcPr/>
                </a:tc>
                <a:extLst>
                  <a:ext uri="{0D108BD9-81ED-4DB2-BD59-A6C34878D82A}">
                    <a16:rowId xmlns:a16="http://schemas.microsoft.com/office/drawing/2014/main" val="3887615488"/>
                  </a:ext>
                </a:extLst>
              </a:tr>
              <a:tr h="429417">
                <a:tc>
                  <a:txBody>
                    <a:bodyPr/>
                    <a:lstStyle/>
                    <a:p>
                      <a:r>
                        <a:rPr lang="en-US" dirty="0"/>
                        <a:t>PID</a:t>
                      </a:r>
                    </a:p>
                  </a:txBody>
                  <a:tcPr/>
                </a:tc>
                <a:tc>
                  <a:txBody>
                    <a:bodyPr/>
                    <a:lstStyle/>
                    <a:p>
                      <a:r>
                        <a:rPr lang="en-US" dirty="0"/>
                        <a:t>The OSPF process ID associated with this interface </a:t>
                      </a:r>
                    </a:p>
                  </a:txBody>
                  <a:tcPr/>
                </a:tc>
                <a:extLst>
                  <a:ext uri="{0D108BD9-81ED-4DB2-BD59-A6C34878D82A}">
                    <a16:rowId xmlns:a16="http://schemas.microsoft.com/office/drawing/2014/main" val="3600373325"/>
                  </a:ext>
                </a:extLst>
              </a:tr>
              <a:tr h="429417">
                <a:tc>
                  <a:txBody>
                    <a:bodyPr/>
                    <a:lstStyle/>
                    <a:p>
                      <a:r>
                        <a:rPr lang="en-US" dirty="0"/>
                        <a:t>Area</a:t>
                      </a:r>
                    </a:p>
                  </a:txBody>
                  <a:tcPr/>
                </a:tc>
                <a:tc>
                  <a:txBody>
                    <a:bodyPr/>
                    <a:lstStyle/>
                    <a:p>
                      <a:r>
                        <a:rPr lang="en-US" dirty="0"/>
                        <a:t>The area that this interface is associated with </a:t>
                      </a:r>
                    </a:p>
                  </a:txBody>
                  <a:tcPr/>
                </a:tc>
                <a:extLst>
                  <a:ext uri="{0D108BD9-81ED-4DB2-BD59-A6C34878D82A}">
                    <a16:rowId xmlns:a16="http://schemas.microsoft.com/office/drawing/2014/main" val="364528771"/>
                  </a:ext>
                </a:extLst>
              </a:tr>
              <a:tr h="429417">
                <a:tc>
                  <a:txBody>
                    <a:bodyPr/>
                    <a:lstStyle/>
                    <a:p>
                      <a:r>
                        <a:rPr lang="en-US" dirty="0"/>
                        <a:t>IP Address/Mask</a:t>
                      </a:r>
                    </a:p>
                  </a:txBody>
                  <a:tcPr/>
                </a:tc>
                <a:tc>
                  <a:txBody>
                    <a:bodyPr/>
                    <a:lstStyle/>
                    <a:p>
                      <a:r>
                        <a:rPr lang="en-US" dirty="0"/>
                        <a:t>The IP address and subnet mask for the interface </a:t>
                      </a:r>
                    </a:p>
                  </a:txBody>
                  <a:tcPr/>
                </a:tc>
                <a:extLst>
                  <a:ext uri="{0D108BD9-81ED-4DB2-BD59-A6C34878D82A}">
                    <a16:rowId xmlns:a16="http://schemas.microsoft.com/office/drawing/2014/main" val="3820102656"/>
                  </a:ext>
                </a:extLst>
              </a:tr>
              <a:tr h="429417">
                <a:tc>
                  <a:txBody>
                    <a:bodyPr/>
                    <a:lstStyle/>
                    <a:p>
                      <a:r>
                        <a:rPr lang="en-US" dirty="0"/>
                        <a:t>Cost</a:t>
                      </a:r>
                    </a:p>
                  </a:txBody>
                  <a:tcPr/>
                </a:tc>
                <a:tc>
                  <a:txBody>
                    <a:bodyPr/>
                    <a:lstStyle/>
                    <a:p>
                      <a:r>
                        <a:rPr lang="en-US" dirty="0"/>
                        <a:t>The cost metric assigned to an interface that is used to calculate a path metric </a:t>
                      </a:r>
                    </a:p>
                  </a:txBody>
                  <a:tcPr/>
                </a:tc>
                <a:extLst>
                  <a:ext uri="{0D108BD9-81ED-4DB2-BD59-A6C34878D82A}">
                    <a16:rowId xmlns:a16="http://schemas.microsoft.com/office/drawing/2014/main" val="890511690"/>
                  </a:ext>
                </a:extLst>
              </a:tr>
              <a:tr h="429417">
                <a:tc>
                  <a:txBody>
                    <a:bodyPr/>
                    <a:lstStyle/>
                    <a:p>
                      <a:r>
                        <a:rPr lang="en-US" dirty="0"/>
                        <a:t>State</a:t>
                      </a:r>
                    </a:p>
                  </a:txBody>
                  <a:tcPr/>
                </a:tc>
                <a:tc>
                  <a:txBody>
                    <a:bodyPr/>
                    <a:lstStyle/>
                    <a:p>
                      <a:r>
                        <a:rPr lang="en-US" dirty="0"/>
                        <a:t>The current interface state, which could be DR, BDR, DROTHER, LOOP, or Down </a:t>
                      </a:r>
                    </a:p>
                  </a:txBody>
                  <a:tcPr/>
                </a:tc>
                <a:extLst>
                  <a:ext uri="{0D108BD9-81ED-4DB2-BD59-A6C34878D82A}">
                    <a16:rowId xmlns:a16="http://schemas.microsoft.com/office/drawing/2014/main" val="1745063115"/>
                  </a:ext>
                </a:extLst>
              </a:tr>
              <a:tr h="429417">
                <a:tc>
                  <a:txBody>
                    <a:bodyPr/>
                    <a:lstStyle/>
                    <a:p>
                      <a:r>
                        <a:rPr lang="en-US" dirty="0"/>
                        <a:t>Nbrs F</a:t>
                      </a:r>
                    </a:p>
                  </a:txBody>
                  <a:tcPr/>
                </a:tc>
                <a:tc>
                  <a:txBody>
                    <a:bodyPr/>
                    <a:lstStyle/>
                    <a:p>
                      <a:r>
                        <a:rPr lang="en-US" dirty="0"/>
                        <a:t>The number of neighbor OSPF routers for a segment that are fully adjacent </a:t>
                      </a:r>
                    </a:p>
                  </a:txBody>
                  <a:tcPr/>
                </a:tc>
                <a:extLst>
                  <a:ext uri="{0D108BD9-81ED-4DB2-BD59-A6C34878D82A}">
                    <a16:rowId xmlns:a16="http://schemas.microsoft.com/office/drawing/2014/main" val="2527494314"/>
                  </a:ext>
                </a:extLst>
              </a:tr>
              <a:tr h="429417">
                <a:tc>
                  <a:txBody>
                    <a:bodyPr/>
                    <a:lstStyle/>
                    <a:p>
                      <a:r>
                        <a:rPr lang="en-US" dirty="0"/>
                        <a:t>Nbrs C</a:t>
                      </a:r>
                    </a:p>
                  </a:txBody>
                  <a:tcPr/>
                </a:tc>
                <a:tc>
                  <a:txBody>
                    <a:bodyPr/>
                    <a:lstStyle/>
                    <a:p>
                      <a:r>
                        <a:rPr lang="en-US" dirty="0"/>
                        <a:t>The number of detected neighbor OSPF routers for a segment in a 2-Way state </a:t>
                      </a:r>
                    </a:p>
                  </a:txBody>
                  <a:tcPr/>
                </a:tc>
                <a:extLst>
                  <a:ext uri="{0D108BD9-81ED-4DB2-BD59-A6C34878D82A}">
                    <a16:rowId xmlns:a16="http://schemas.microsoft.com/office/drawing/2014/main" val="1969005015"/>
                  </a:ext>
                </a:extLst>
              </a:tr>
            </a:tbl>
          </a:graphicData>
        </a:graphic>
      </p:graphicFrame>
      <p:sp>
        <p:nvSpPr>
          <p:cNvPr id="8" name="TextBox 7">
            <a:extLst>
              <a:ext uri="{FF2B5EF4-FFF2-40B4-BE49-F238E27FC236}">
                <a16:creationId xmlns:a16="http://schemas.microsoft.com/office/drawing/2014/main" id="{9616E771-8705-4914-9256-A8BB2E02A914}"/>
              </a:ext>
            </a:extLst>
          </p:cNvPr>
          <p:cNvSpPr txBox="1"/>
          <p:nvPr/>
        </p:nvSpPr>
        <p:spPr>
          <a:xfrm>
            <a:off x="1347912" y="450231"/>
            <a:ext cx="6592446" cy="276999"/>
          </a:xfrm>
          <a:prstGeom prst="rect">
            <a:avLst/>
          </a:prstGeom>
          <a:noFill/>
        </p:spPr>
        <p:txBody>
          <a:bodyPr wrap="none" rtlCol="0">
            <a:spAutoFit/>
          </a:bodyPr>
          <a:lstStyle/>
          <a:p>
            <a:r>
              <a:rPr lang="en-US" sz="1200" dirty="0"/>
              <a:t>Table 8-6 OSPF Interface Columns displayed with the </a:t>
            </a:r>
            <a:r>
              <a:rPr lang="en-US" sz="1200" b="1" dirty="0"/>
              <a:t>show ip ospf interface brief</a:t>
            </a:r>
            <a:r>
              <a:rPr lang="en-US" sz="1200" dirty="0"/>
              <a:t> command</a:t>
            </a:r>
          </a:p>
        </p:txBody>
      </p:sp>
    </p:spTree>
    <p:extLst>
      <p:ext uri="{BB962C8B-B14F-4D97-AF65-F5344CB8AC3E}">
        <p14:creationId xmlns:p14="http://schemas.microsoft.com/office/powerpoint/2010/main" val="3872263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514350"/>
          </a:xfrm>
        </p:spPr>
        <p:txBody>
          <a:bodyPr/>
          <a:lstStyle/>
          <a:p>
            <a:r>
              <a:rPr lang="en-US" sz="1600" dirty="0"/>
              <a:t>OSPF Configuration</a:t>
            </a:r>
            <a:br>
              <a:rPr lang="en-US" dirty="0"/>
            </a:br>
            <a:r>
              <a:rPr lang="en-US" sz="2400" dirty="0"/>
              <a:t>Verification of OSPF Neighbor Adjacencies</a:t>
            </a:r>
          </a:p>
        </p:txBody>
      </p:sp>
      <p:graphicFrame>
        <p:nvGraphicFramePr>
          <p:cNvPr id="7" name="Table 6">
            <a:extLst>
              <a:ext uri="{FF2B5EF4-FFF2-40B4-BE49-F238E27FC236}">
                <a16:creationId xmlns:a16="http://schemas.microsoft.com/office/drawing/2014/main" id="{04A6E13B-C385-454C-80F4-F8AE1A4E2588}"/>
              </a:ext>
            </a:extLst>
          </p:cNvPr>
          <p:cNvGraphicFramePr>
            <a:graphicFrameLocks noGrp="1"/>
          </p:cNvGraphicFramePr>
          <p:nvPr>
            <p:extLst>
              <p:ext uri="{D42A27DB-BD31-4B8C-83A1-F6EECF244321}">
                <p14:modId xmlns:p14="http://schemas.microsoft.com/office/powerpoint/2010/main" val="521353107"/>
              </p:ext>
            </p:extLst>
          </p:nvPr>
        </p:nvGraphicFramePr>
        <p:xfrm>
          <a:off x="504825" y="882186"/>
          <a:ext cx="8134350" cy="3094662"/>
        </p:xfrm>
        <a:graphic>
          <a:graphicData uri="http://schemas.openxmlformats.org/drawingml/2006/table">
            <a:tbl>
              <a:tblPr firstRow="1" bandRow="1">
                <a:tableStyleId>{5C22544A-7EE6-4342-B048-85BDC9FD1C3A}</a:tableStyleId>
              </a:tblPr>
              <a:tblGrid>
                <a:gridCol w="1428750">
                  <a:extLst>
                    <a:ext uri="{9D8B030D-6E8A-4147-A177-3AD203B41FA5}">
                      <a16:colId xmlns:a16="http://schemas.microsoft.com/office/drawing/2014/main" val="3331698344"/>
                    </a:ext>
                  </a:extLst>
                </a:gridCol>
                <a:gridCol w="6705600">
                  <a:extLst>
                    <a:ext uri="{9D8B030D-6E8A-4147-A177-3AD203B41FA5}">
                      <a16:colId xmlns:a16="http://schemas.microsoft.com/office/drawing/2014/main" val="2329403508"/>
                    </a:ext>
                  </a:extLst>
                </a:gridCol>
              </a:tblGrid>
              <a:tr h="429417">
                <a:tc>
                  <a:txBody>
                    <a:bodyPr/>
                    <a:lstStyle/>
                    <a:p>
                      <a:r>
                        <a:rPr lang="en-US" dirty="0"/>
                        <a:t>Field</a:t>
                      </a:r>
                    </a:p>
                  </a:txBody>
                  <a:tcPr/>
                </a:tc>
                <a:tc>
                  <a:txBody>
                    <a:bodyPr/>
                    <a:lstStyle/>
                    <a:p>
                      <a:r>
                        <a:rPr lang="en-US" dirty="0"/>
                        <a:t>Description</a:t>
                      </a:r>
                    </a:p>
                  </a:txBody>
                  <a:tcPr/>
                </a:tc>
                <a:extLst>
                  <a:ext uri="{0D108BD9-81ED-4DB2-BD59-A6C34878D82A}">
                    <a16:rowId xmlns:a16="http://schemas.microsoft.com/office/drawing/2014/main" val="980628454"/>
                  </a:ext>
                </a:extLst>
              </a:tr>
              <a:tr h="429417">
                <a:tc>
                  <a:txBody>
                    <a:bodyPr/>
                    <a:lstStyle/>
                    <a:p>
                      <a:r>
                        <a:rPr lang="en-US" dirty="0"/>
                        <a:t>Neighbor ID</a:t>
                      </a:r>
                    </a:p>
                  </a:txBody>
                  <a:tcPr/>
                </a:tc>
                <a:tc>
                  <a:txBody>
                    <a:bodyPr/>
                    <a:lstStyle/>
                    <a:p>
                      <a:r>
                        <a:rPr lang="en-US" dirty="0"/>
                        <a:t>The router ID (RID) of the neighboring router. </a:t>
                      </a:r>
                    </a:p>
                  </a:txBody>
                  <a:tcPr/>
                </a:tc>
                <a:extLst>
                  <a:ext uri="{0D108BD9-81ED-4DB2-BD59-A6C34878D82A}">
                    <a16:rowId xmlns:a16="http://schemas.microsoft.com/office/drawing/2014/main" val="3887615488"/>
                  </a:ext>
                </a:extLst>
              </a:tr>
              <a:tr h="429417">
                <a:tc>
                  <a:txBody>
                    <a:bodyPr/>
                    <a:lstStyle/>
                    <a:p>
                      <a:r>
                        <a:rPr lang="en-US" dirty="0"/>
                        <a:t>PRI</a:t>
                      </a:r>
                    </a:p>
                  </a:txBody>
                  <a:tcPr/>
                </a:tc>
                <a:tc>
                  <a:txBody>
                    <a:bodyPr/>
                    <a:lstStyle/>
                    <a:p>
                      <a:r>
                        <a:rPr lang="en-US" dirty="0"/>
                        <a:t>The priority for the neighbor’s interface, which is used for DR/BDR elections. </a:t>
                      </a:r>
                    </a:p>
                  </a:txBody>
                  <a:tcPr/>
                </a:tc>
                <a:extLst>
                  <a:ext uri="{0D108BD9-81ED-4DB2-BD59-A6C34878D82A}">
                    <a16:rowId xmlns:a16="http://schemas.microsoft.com/office/drawing/2014/main" val="3600373325"/>
                  </a:ext>
                </a:extLst>
              </a:tr>
              <a:tr h="429417">
                <a:tc>
                  <a:txBody>
                    <a:bodyPr/>
                    <a:lstStyle/>
                    <a:p>
                      <a:r>
                        <a:rPr lang="en-US" dirty="0"/>
                        <a:t>State</a:t>
                      </a:r>
                    </a:p>
                  </a:txBody>
                  <a:tcPr/>
                </a:tc>
                <a:tc>
                  <a:txBody>
                    <a:bodyPr/>
                    <a:lstStyle/>
                    <a:p>
                      <a:r>
                        <a:rPr lang="en-US" dirty="0"/>
                        <a:t>The first field is the neighbor state. The second field is the DR, BDR, or DROTHER role if the interface requires a DR. </a:t>
                      </a:r>
                    </a:p>
                  </a:txBody>
                  <a:tcPr/>
                </a:tc>
                <a:extLst>
                  <a:ext uri="{0D108BD9-81ED-4DB2-BD59-A6C34878D82A}">
                    <a16:rowId xmlns:a16="http://schemas.microsoft.com/office/drawing/2014/main" val="364528771"/>
                  </a:ext>
                </a:extLst>
              </a:tr>
              <a:tr h="429417">
                <a:tc>
                  <a:txBody>
                    <a:bodyPr/>
                    <a:lstStyle/>
                    <a:p>
                      <a:r>
                        <a:rPr lang="en-US" dirty="0"/>
                        <a:t>Dead Time</a:t>
                      </a:r>
                    </a:p>
                  </a:txBody>
                  <a:tcPr/>
                </a:tc>
                <a:tc>
                  <a:txBody>
                    <a:bodyPr/>
                    <a:lstStyle/>
                    <a:p>
                      <a:r>
                        <a:rPr lang="en-US" dirty="0"/>
                        <a:t>The time left until the router is declared unreachable. </a:t>
                      </a:r>
                    </a:p>
                  </a:txBody>
                  <a:tcPr/>
                </a:tc>
                <a:extLst>
                  <a:ext uri="{0D108BD9-81ED-4DB2-BD59-A6C34878D82A}">
                    <a16:rowId xmlns:a16="http://schemas.microsoft.com/office/drawing/2014/main" val="3820102656"/>
                  </a:ext>
                </a:extLst>
              </a:tr>
              <a:tr h="429417">
                <a:tc>
                  <a:txBody>
                    <a:bodyPr/>
                    <a:lstStyle/>
                    <a:p>
                      <a:r>
                        <a:rPr lang="en-US" dirty="0"/>
                        <a:t>Address</a:t>
                      </a:r>
                    </a:p>
                  </a:txBody>
                  <a:tcPr/>
                </a:tc>
                <a:tc>
                  <a:txBody>
                    <a:bodyPr/>
                    <a:lstStyle/>
                    <a:p>
                      <a:r>
                        <a:rPr lang="en-US" dirty="0"/>
                        <a:t>The primary IP address for the OSPF neighbor.</a:t>
                      </a:r>
                    </a:p>
                  </a:txBody>
                  <a:tcPr/>
                </a:tc>
                <a:extLst>
                  <a:ext uri="{0D108BD9-81ED-4DB2-BD59-A6C34878D82A}">
                    <a16:rowId xmlns:a16="http://schemas.microsoft.com/office/drawing/2014/main" val="890511690"/>
                  </a:ext>
                </a:extLst>
              </a:tr>
              <a:tr h="429417">
                <a:tc>
                  <a:txBody>
                    <a:bodyPr/>
                    <a:lstStyle/>
                    <a:p>
                      <a:r>
                        <a:rPr lang="en-US" dirty="0"/>
                        <a:t>Interface</a:t>
                      </a:r>
                    </a:p>
                  </a:txBody>
                  <a:tcPr/>
                </a:tc>
                <a:tc>
                  <a:txBody>
                    <a:bodyPr/>
                    <a:lstStyle/>
                    <a:p>
                      <a:r>
                        <a:rPr lang="en-US" dirty="0"/>
                        <a:t>The local interface to which the OSPF neighbor is attached.</a:t>
                      </a:r>
                    </a:p>
                  </a:txBody>
                  <a:tcPr/>
                </a:tc>
                <a:extLst>
                  <a:ext uri="{0D108BD9-81ED-4DB2-BD59-A6C34878D82A}">
                    <a16:rowId xmlns:a16="http://schemas.microsoft.com/office/drawing/2014/main" val="1745063115"/>
                  </a:ext>
                </a:extLst>
              </a:tr>
            </a:tbl>
          </a:graphicData>
        </a:graphic>
      </p:graphicFrame>
      <p:sp>
        <p:nvSpPr>
          <p:cNvPr id="8" name="TextBox 7">
            <a:extLst>
              <a:ext uri="{FF2B5EF4-FFF2-40B4-BE49-F238E27FC236}">
                <a16:creationId xmlns:a16="http://schemas.microsoft.com/office/drawing/2014/main" id="{9616E771-8705-4914-9256-A8BB2E02A914}"/>
              </a:ext>
            </a:extLst>
          </p:cNvPr>
          <p:cNvSpPr txBox="1"/>
          <p:nvPr/>
        </p:nvSpPr>
        <p:spPr>
          <a:xfrm>
            <a:off x="1339095" y="559769"/>
            <a:ext cx="6465809" cy="276999"/>
          </a:xfrm>
          <a:prstGeom prst="rect">
            <a:avLst/>
          </a:prstGeom>
          <a:noFill/>
        </p:spPr>
        <p:txBody>
          <a:bodyPr wrap="none" rtlCol="0">
            <a:spAutoFit/>
          </a:bodyPr>
          <a:lstStyle/>
          <a:p>
            <a:r>
              <a:rPr lang="en-US" sz="1200" dirty="0"/>
              <a:t>Table 8-7 OSPF Neighbor State Fields displayed with the </a:t>
            </a:r>
            <a:r>
              <a:rPr lang="en-US" sz="1200" b="1" dirty="0"/>
              <a:t>show ip ospf neighbor </a:t>
            </a:r>
            <a:r>
              <a:rPr lang="en-US" sz="1200" dirty="0"/>
              <a:t>command</a:t>
            </a:r>
          </a:p>
        </p:txBody>
      </p:sp>
    </p:spTree>
    <p:extLst>
      <p:ext uri="{BB962C8B-B14F-4D97-AF65-F5344CB8AC3E}">
        <p14:creationId xmlns:p14="http://schemas.microsoft.com/office/powerpoint/2010/main" val="4217911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623455"/>
          </a:xfrm>
        </p:spPr>
        <p:txBody>
          <a:bodyPr/>
          <a:lstStyle/>
          <a:p>
            <a:r>
              <a:rPr lang="en-US" sz="1600" dirty="0"/>
              <a:t>OSPF Configuration</a:t>
            </a:r>
            <a:br>
              <a:rPr lang="en-US" dirty="0"/>
            </a:br>
            <a:r>
              <a:rPr lang="en-US" sz="2400" dirty="0"/>
              <a:t>Verification of OSPF Routes </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92336" y="623455"/>
            <a:ext cx="3427164" cy="3643745"/>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Verify OSPF routes that install into the RIB with the command </a:t>
            </a:r>
            <a:r>
              <a:rPr lang="en-US" sz="1600" b="1" dirty="0">
                <a:solidFill>
                  <a:srgbClr val="000000"/>
                </a:solidFill>
              </a:rPr>
              <a:t>show ip route ospf</a:t>
            </a:r>
            <a:r>
              <a:rPr lang="en-US" sz="1600" dirty="0">
                <a:solidFill>
                  <a:srgbClr val="000000"/>
                </a:solidFill>
              </a:rPr>
              <a:t>. </a:t>
            </a:r>
          </a:p>
          <a:p>
            <a:pPr marL="0" indent="0" algn="l" defTabSz="684213" fontAlgn="base">
              <a:spcBef>
                <a:spcPts val="600"/>
              </a:spcBef>
              <a:spcAft>
                <a:spcPts val="600"/>
              </a:spcAft>
              <a:buClr>
                <a:schemeClr val="tx2"/>
              </a:buClr>
              <a:buSzPct val="90000"/>
            </a:pPr>
            <a:r>
              <a:rPr lang="en-US" sz="1600" dirty="0">
                <a:solidFill>
                  <a:srgbClr val="000000"/>
                </a:solidFill>
              </a:rPr>
              <a:t>Example 8-10 provides sample output of the OSPF routing table for R1. In the output, two sets of numbers are in the brackets (for example, [110/2]), the first number is the administrative distance (AD), which is 110 by default for OSPF, and the second number is the metric of the path used for that network. </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2200" y="648854"/>
            <a:ext cx="5315529" cy="3427845"/>
          </a:xfrm>
          <a:prstGeom prst="rect">
            <a:avLst/>
          </a:prstGeom>
        </p:spPr>
      </p:pic>
    </p:spTree>
    <p:extLst>
      <p:ext uri="{BB962C8B-B14F-4D97-AF65-F5344CB8AC3E}">
        <p14:creationId xmlns:p14="http://schemas.microsoft.com/office/powerpoint/2010/main" val="3697785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Default Route Advertisement</a:t>
            </a:r>
          </a:p>
        </p:txBody>
      </p:sp>
      <p:sp>
        <p:nvSpPr>
          <p:cNvPr id="4" name="TextBox 3">
            <a:extLst>
              <a:ext uri="{FF2B5EF4-FFF2-40B4-BE49-F238E27FC236}">
                <a16:creationId xmlns:a16="http://schemas.microsoft.com/office/drawing/2014/main" id="{E2BFA70F-DC0C-41D5-868E-C8FBC661D58F}"/>
              </a:ext>
            </a:extLst>
          </p:cNvPr>
          <p:cNvSpPr txBox="1"/>
          <p:nvPr/>
        </p:nvSpPr>
        <p:spPr>
          <a:xfrm>
            <a:off x="359275" y="1818479"/>
            <a:ext cx="8277832"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OSPF supports advertising the default route into the OSPF domain. The default route is advertised by using the command </a:t>
            </a:r>
            <a:r>
              <a:rPr lang="en-US" sz="1600" b="1" dirty="0">
                <a:solidFill>
                  <a:schemeClr val="accent5">
                    <a:lumMod val="40000"/>
                    <a:lumOff val="60000"/>
                  </a:schemeClr>
                </a:solidFill>
                <a:latin typeface="+mj-lt"/>
                <a:ea typeface="ＭＳ Ｐゴシック" charset="0"/>
              </a:rPr>
              <a:t>default-information originate </a:t>
            </a:r>
            <a:r>
              <a:rPr lang="en-US" sz="1600" dirty="0">
                <a:solidFill>
                  <a:schemeClr val="accent5">
                    <a:lumMod val="40000"/>
                    <a:lumOff val="60000"/>
                  </a:schemeClr>
                </a:solidFill>
                <a:latin typeface="+mj-lt"/>
                <a:ea typeface="ＭＳ Ｐゴシック" charset="0"/>
              </a:rPr>
              <a:t>[</a:t>
            </a:r>
            <a:r>
              <a:rPr lang="en-US" sz="1600" b="1" dirty="0">
                <a:solidFill>
                  <a:schemeClr val="accent5">
                    <a:lumMod val="40000"/>
                    <a:lumOff val="60000"/>
                  </a:schemeClr>
                </a:solidFill>
                <a:latin typeface="+mj-lt"/>
                <a:ea typeface="ＭＳ Ｐゴシック" charset="0"/>
              </a:rPr>
              <a:t>always</a:t>
            </a:r>
            <a:r>
              <a:rPr lang="en-US" sz="1600" dirty="0">
                <a:solidFill>
                  <a:schemeClr val="accent5">
                    <a:lumMod val="40000"/>
                    <a:lumOff val="60000"/>
                  </a:schemeClr>
                </a:solidFill>
                <a:latin typeface="+mj-lt"/>
                <a:ea typeface="ＭＳ Ｐゴシック" charset="0"/>
              </a:rPr>
              <a:t>] [</a:t>
            </a:r>
            <a:r>
              <a:rPr lang="en-US" sz="1600" b="1" dirty="0">
                <a:solidFill>
                  <a:schemeClr val="accent5">
                    <a:lumMod val="40000"/>
                    <a:lumOff val="60000"/>
                  </a:schemeClr>
                </a:solidFill>
                <a:latin typeface="+mj-lt"/>
                <a:ea typeface="ＭＳ Ｐゴシック" charset="0"/>
              </a:rPr>
              <a:t>metric</a:t>
            </a:r>
            <a:r>
              <a:rPr lang="en-US" sz="1600" dirty="0">
                <a:solidFill>
                  <a:schemeClr val="accent5">
                    <a:lumMod val="40000"/>
                    <a:lumOff val="60000"/>
                  </a:schemeClr>
                </a:solidFill>
                <a:latin typeface="+mj-lt"/>
                <a:ea typeface="ＭＳ Ｐゴシック" charset="0"/>
              </a:rPr>
              <a:t> </a:t>
            </a:r>
            <a:r>
              <a:rPr lang="en-US" sz="1600" i="1" dirty="0">
                <a:solidFill>
                  <a:schemeClr val="accent5">
                    <a:lumMod val="40000"/>
                    <a:lumOff val="60000"/>
                  </a:schemeClr>
                </a:solidFill>
                <a:latin typeface="+mj-lt"/>
                <a:ea typeface="ＭＳ Ｐゴシック" charset="0"/>
              </a:rPr>
              <a:t>metric-value</a:t>
            </a:r>
            <a:r>
              <a:rPr lang="en-US" sz="1600" dirty="0">
                <a:solidFill>
                  <a:schemeClr val="accent5">
                    <a:lumMod val="40000"/>
                    <a:lumOff val="60000"/>
                  </a:schemeClr>
                </a:solidFill>
                <a:latin typeface="+mj-lt"/>
                <a:ea typeface="ＭＳ Ｐゴシック" charset="0"/>
              </a:rPr>
              <a:t>] [</a:t>
            </a:r>
            <a:r>
              <a:rPr lang="en-US" sz="1600" b="1" dirty="0">
                <a:solidFill>
                  <a:schemeClr val="accent5">
                    <a:lumMod val="40000"/>
                    <a:lumOff val="60000"/>
                  </a:schemeClr>
                </a:solidFill>
                <a:latin typeface="+mj-lt"/>
                <a:ea typeface="ＭＳ Ｐゴシック" charset="0"/>
              </a:rPr>
              <a:t>metric-type</a:t>
            </a:r>
            <a:r>
              <a:rPr lang="en-US" sz="1600" dirty="0">
                <a:solidFill>
                  <a:schemeClr val="accent5">
                    <a:lumMod val="40000"/>
                    <a:lumOff val="60000"/>
                  </a:schemeClr>
                </a:solidFill>
                <a:latin typeface="+mj-lt"/>
                <a:ea typeface="ＭＳ Ｐゴシック" charset="0"/>
              </a:rPr>
              <a:t> </a:t>
            </a:r>
            <a:r>
              <a:rPr lang="en-US" sz="1600" i="1" dirty="0">
                <a:solidFill>
                  <a:schemeClr val="accent5">
                    <a:lumMod val="40000"/>
                    <a:lumOff val="60000"/>
                  </a:schemeClr>
                </a:solidFill>
                <a:latin typeface="+mj-lt"/>
                <a:ea typeface="ＭＳ Ｐゴシック" charset="0"/>
              </a:rPr>
              <a:t>type-value</a:t>
            </a:r>
            <a:r>
              <a:rPr lang="en-US" sz="1600" dirty="0">
                <a:solidFill>
                  <a:schemeClr val="accent5">
                    <a:lumMod val="40000"/>
                    <a:lumOff val="60000"/>
                  </a:schemeClr>
                </a:solidFill>
                <a:latin typeface="+mj-lt"/>
                <a:ea typeface="ＭＳ Ｐゴシック" charset="0"/>
              </a:rPr>
              <a:t>] underneath the OSPF process.</a:t>
            </a:r>
          </a:p>
          <a:p>
            <a:endParaRPr lang="en-US" sz="1600" dirty="0">
              <a:solidFill>
                <a:schemeClr val="accent5">
                  <a:lumMod val="40000"/>
                  <a:lumOff val="60000"/>
                </a:schemeClr>
              </a:solidFill>
              <a:latin typeface="+mj-lt"/>
              <a:ea typeface="ＭＳ Ｐゴシック" charset="0"/>
            </a:endParaRPr>
          </a:p>
        </p:txBody>
      </p:sp>
    </p:spTree>
    <p:custDataLst>
      <p:tags r:id="rId1"/>
    </p:custDataLst>
    <p:extLst>
      <p:ext uri="{BB962C8B-B14F-4D97-AF65-F5344CB8AC3E}">
        <p14:creationId xmlns:p14="http://schemas.microsoft.com/office/powerpoint/2010/main" val="4211335590"/>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2400" dirty="0"/>
              <a:t>Chapter 8 Content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81246" y="855418"/>
            <a:ext cx="7815004" cy="3526082"/>
          </a:xfrm>
        </p:spPr>
        <p:txBody>
          <a:bodyPr/>
          <a:lstStyle/>
          <a:p>
            <a:pPr marL="0" indent="0" algn="l" defTabSz="684213" fontAlgn="base">
              <a:spcBef>
                <a:spcPts val="600"/>
              </a:spcBef>
              <a:spcAft>
                <a:spcPts val="600"/>
              </a:spcAft>
              <a:buClr>
                <a:schemeClr val="tx2"/>
              </a:buClr>
              <a:buSzPct val="90000"/>
            </a:pPr>
            <a:r>
              <a:rPr lang="en-US" sz="1800" b="1" dirty="0">
                <a:solidFill>
                  <a:srgbClr val="000000"/>
                </a:solidFill>
              </a:rPr>
              <a:t>This chapter covers the following content:</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rPr>
              <a:t>OSPF Fundamentals - </a:t>
            </a:r>
            <a:r>
              <a:rPr lang="en-US" sz="1800" dirty="0">
                <a:solidFill>
                  <a:srgbClr val="000000"/>
                </a:solidFill>
              </a:rPr>
              <a:t>This section provides an overview of communication between OSPF routers.</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rPr>
              <a:t>OSPF Configuration - </a:t>
            </a:r>
            <a:r>
              <a:rPr lang="en-US" sz="1800" dirty="0">
                <a:solidFill>
                  <a:srgbClr val="000000"/>
                </a:solidFill>
              </a:rPr>
              <a:t>This section describes the OSPF configuration techniques and commands that can be executed to verify the exchange of routes.</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rPr>
              <a:t>Default Route Advertisement -</a:t>
            </a:r>
            <a:r>
              <a:rPr lang="en-US" sz="1800" dirty="0">
                <a:solidFill>
                  <a:srgbClr val="000000"/>
                </a:solidFill>
              </a:rPr>
              <a:t> This section explains how default routes are advertised in OSPF.</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rPr>
              <a:t>Common OSPF Optimizations -</a:t>
            </a:r>
            <a:r>
              <a:rPr lang="en-US" sz="1800" dirty="0">
                <a:solidFill>
                  <a:srgbClr val="000000"/>
                </a:solidFill>
              </a:rPr>
              <a:t>This section reviews common OSPF settings for optimizing the operation of the protocol.</a:t>
            </a: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800" dirty="0">
              <a:solidFill>
                <a:srgbClr val="000000"/>
              </a:solidFill>
            </a:endParaRPr>
          </a:p>
        </p:txBody>
      </p:sp>
    </p:spTree>
    <p:extLst>
      <p:ext uri="{BB962C8B-B14F-4D97-AF65-F5344CB8AC3E}">
        <p14:creationId xmlns:p14="http://schemas.microsoft.com/office/powerpoint/2010/main" val="1090195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623455"/>
          </a:xfrm>
        </p:spPr>
        <p:txBody>
          <a:bodyPr/>
          <a:lstStyle/>
          <a:p>
            <a:r>
              <a:rPr lang="en-US" sz="1600" dirty="0"/>
              <a:t>Default Route Advertisement</a:t>
            </a:r>
            <a:br>
              <a:rPr lang="en-US" dirty="0"/>
            </a:br>
            <a:r>
              <a:rPr lang="en-US" sz="2400" dirty="0"/>
              <a:t>Default Route Topology &amp; Configuration</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92336" y="623455"/>
            <a:ext cx="8418264" cy="1576820"/>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The </a:t>
            </a:r>
            <a:r>
              <a:rPr lang="en-US" sz="1600" b="1" dirty="0">
                <a:solidFill>
                  <a:srgbClr val="000000"/>
                </a:solidFill>
              </a:rPr>
              <a:t>always</a:t>
            </a:r>
            <a:r>
              <a:rPr lang="en-US" sz="1600" dirty="0">
                <a:solidFill>
                  <a:srgbClr val="000000"/>
                </a:solidFill>
              </a:rPr>
              <a:t> optional keyword advertises a default route even if a default route does not exist in the RIB. The route metric can be changed with the </a:t>
            </a:r>
            <a:r>
              <a:rPr lang="en-US" sz="1600" b="1" dirty="0">
                <a:solidFill>
                  <a:srgbClr val="000000"/>
                </a:solidFill>
              </a:rPr>
              <a:t>metric</a:t>
            </a:r>
            <a:r>
              <a:rPr lang="en-US" sz="1600" dirty="0">
                <a:solidFill>
                  <a:srgbClr val="000000"/>
                </a:solidFill>
              </a:rPr>
              <a:t> </a:t>
            </a:r>
            <a:r>
              <a:rPr lang="en-US" sz="1600" i="1" dirty="0">
                <a:solidFill>
                  <a:srgbClr val="000000"/>
                </a:solidFill>
              </a:rPr>
              <a:t>metric-value </a:t>
            </a:r>
            <a:r>
              <a:rPr lang="en-US" sz="1600" dirty="0">
                <a:solidFill>
                  <a:srgbClr val="000000"/>
                </a:solidFill>
              </a:rPr>
              <a:t>option. The metric type can be changed with the </a:t>
            </a:r>
            <a:r>
              <a:rPr lang="en-US" sz="1600" b="1" dirty="0">
                <a:solidFill>
                  <a:srgbClr val="000000"/>
                </a:solidFill>
              </a:rPr>
              <a:t>metric-type</a:t>
            </a:r>
            <a:r>
              <a:rPr lang="en-US" sz="1600" dirty="0">
                <a:solidFill>
                  <a:srgbClr val="000000"/>
                </a:solidFill>
              </a:rPr>
              <a:t> </a:t>
            </a:r>
            <a:r>
              <a:rPr lang="en-US" sz="1600" i="1" dirty="0">
                <a:solidFill>
                  <a:srgbClr val="000000"/>
                </a:solidFill>
              </a:rPr>
              <a:t>type-value</a:t>
            </a:r>
            <a:r>
              <a:rPr lang="en-US" sz="1600" dirty="0">
                <a:solidFill>
                  <a:srgbClr val="000000"/>
                </a:solidFill>
              </a:rPr>
              <a:t> option.</a:t>
            </a:r>
          </a:p>
          <a:p>
            <a:pPr marL="0" indent="0" algn="l" defTabSz="684213" fontAlgn="base">
              <a:spcBef>
                <a:spcPts val="600"/>
              </a:spcBef>
              <a:spcAft>
                <a:spcPts val="600"/>
              </a:spcAft>
              <a:buClr>
                <a:schemeClr val="tx2"/>
              </a:buClr>
              <a:buSzPct val="90000"/>
            </a:pPr>
            <a:r>
              <a:rPr lang="en-US" sz="1600" dirty="0">
                <a:solidFill>
                  <a:srgbClr val="000000"/>
                </a:solidFill>
              </a:rPr>
              <a:t>Figure 8-8 illustrates a scenario for providing connectivity to other parts of the network by having R1 advertise a default route into OSPF as shown in Example 8-11.</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336" y="2593975"/>
            <a:ext cx="6995864" cy="1791941"/>
          </a:xfrm>
          <a:prstGeom prst="rect">
            <a:avLst/>
          </a:prstGeom>
        </p:spPr>
      </p:pic>
      <p:pic>
        <p:nvPicPr>
          <p:cNvPr id="2" name="Picture 1">
            <a:extLst>
              <a:ext uri="{FF2B5EF4-FFF2-40B4-BE49-F238E27FC236}">
                <a16:creationId xmlns:a16="http://schemas.microsoft.com/office/drawing/2014/main" id="{D5616F51-7D37-4D67-921F-939273E2891D}"/>
              </a:ext>
            </a:extLst>
          </p:cNvPr>
          <p:cNvPicPr>
            <a:picLocks noChangeAspect="1"/>
          </p:cNvPicPr>
          <p:nvPr/>
        </p:nvPicPr>
        <p:blipFill>
          <a:blip r:embed="rId4"/>
          <a:stretch>
            <a:fillRect/>
          </a:stretch>
        </p:blipFill>
        <p:spPr>
          <a:xfrm>
            <a:off x="3867010" y="2908300"/>
            <a:ext cx="4941358" cy="1464916"/>
          </a:xfrm>
          <a:prstGeom prst="rect">
            <a:avLst/>
          </a:prstGeom>
        </p:spPr>
      </p:pic>
    </p:spTree>
    <p:extLst>
      <p:ext uri="{BB962C8B-B14F-4D97-AF65-F5344CB8AC3E}">
        <p14:creationId xmlns:p14="http://schemas.microsoft.com/office/powerpoint/2010/main" val="1326343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Common OSPF Optimizations</a:t>
            </a:r>
          </a:p>
        </p:txBody>
      </p:sp>
      <p:sp>
        <p:nvSpPr>
          <p:cNvPr id="4" name="TextBox 3">
            <a:extLst>
              <a:ext uri="{FF2B5EF4-FFF2-40B4-BE49-F238E27FC236}">
                <a16:creationId xmlns:a16="http://schemas.microsoft.com/office/drawing/2014/main" id="{E2BFA70F-DC0C-41D5-868E-C8FBC661D58F}"/>
              </a:ext>
            </a:extLst>
          </p:cNvPr>
          <p:cNvSpPr txBox="1"/>
          <p:nvPr/>
        </p:nvSpPr>
        <p:spPr>
          <a:xfrm>
            <a:off x="359275" y="1818479"/>
            <a:ext cx="8277832" cy="830997"/>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Almost every network requires tuning based on the equipment, technical requirements, or a variety of other factors. This section explains common concepts involved with the tuning of an OSPF network. </a:t>
            </a:r>
          </a:p>
        </p:txBody>
      </p:sp>
    </p:spTree>
    <p:custDataLst>
      <p:tags r:id="rId1"/>
    </p:custDataLst>
    <p:extLst>
      <p:ext uri="{BB962C8B-B14F-4D97-AF65-F5344CB8AC3E}">
        <p14:creationId xmlns:p14="http://schemas.microsoft.com/office/powerpoint/2010/main" val="1370352342"/>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1429"/>
            <a:ext cx="8345488" cy="514350"/>
          </a:xfrm>
        </p:spPr>
        <p:txBody>
          <a:bodyPr/>
          <a:lstStyle/>
          <a:p>
            <a:r>
              <a:rPr lang="en-US" sz="1600" dirty="0"/>
              <a:t>Common OSPF Optimizations</a:t>
            </a:r>
            <a:br>
              <a:rPr lang="en-US" dirty="0"/>
            </a:br>
            <a:r>
              <a:rPr lang="en-US" sz="2400" dirty="0"/>
              <a:t>Link Costs</a:t>
            </a:r>
          </a:p>
        </p:txBody>
      </p:sp>
      <p:sp>
        <p:nvSpPr>
          <p:cNvPr id="2" name="TextBox 1">
            <a:extLst>
              <a:ext uri="{FF2B5EF4-FFF2-40B4-BE49-F238E27FC236}">
                <a16:creationId xmlns:a16="http://schemas.microsoft.com/office/drawing/2014/main" id="{18E0C73F-7988-4F43-97D7-8C205A143E07}"/>
              </a:ext>
            </a:extLst>
          </p:cNvPr>
          <p:cNvSpPr txBox="1"/>
          <p:nvPr/>
        </p:nvSpPr>
        <p:spPr>
          <a:xfrm>
            <a:off x="314325" y="514351"/>
            <a:ext cx="8515349" cy="1569660"/>
          </a:xfrm>
          <a:prstGeom prst="rect">
            <a:avLst/>
          </a:prstGeom>
          <a:noFill/>
        </p:spPr>
        <p:txBody>
          <a:bodyPr wrap="square" rtlCol="0">
            <a:spAutoFit/>
          </a:bodyPr>
          <a:lstStyle/>
          <a:p>
            <a:r>
              <a:rPr lang="en-US" sz="1600" dirty="0"/>
              <a:t>OSPF assigns the OSPF link cost for an interface using the formula in Figure 8-9. The default reference bandwidth is 100 Mbps. Table 8-8 provides the OSPF cost for common network interface types using the default reference bandwidth. The command </a:t>
            </a:r>
            <a:r>
              <a:rPr lang="en-US" sz="1600" b="1" dirty="0"/>
              <a:t>auto-cost reference-bandwidth</a:t>
            </a:r>
            <a:r>
              <a:rPr lang="en-US" sz="1600" dirty="0"/>
              <a:t> </a:t>
            </a:r>
            <a:r>
              <a:rPr lang="en-US" sz="1600" i="1" dirty="0"/>
              <a:t>bandwidth-in-mbps</a:t>
            </a:r>
            <a:r>
              <a:rPr lang="en-US" sz="1600" dirty="0"/>
              <a:t> changes the reference bandwidth for all OSPF interfaces associated with that process. The OSPF cost can be set manually with the command </a:t>
            </a:r>
            <a:r>
              <a:rPr lang="en-US" sz="1600" b="1" dirty="0"/>
              <a:t>ip ospf cost </a:t>
            </a:r>
            <a:r>
              <a:rPr lang="en-US" sz="1600" i="1" dirty="0"/>
              <a:t>1–65535</a:t>
            </a:r>
            <a:r>
              <a:rPr lang="en-US" sz="1600" dirty="0"/>
              <a:t> underneath the interface. </a:t>
            </a:r>
          </a:p>
        </p:txBody>
      </p:sp>
      <p:sp>
        <p:nvSpPr>
          <p:cNvPr id="8" name="TextBox 7"/>
          <p:cNvSpPr txBox="1"/>
          <p:nvPr/>
        </p:nvSpPr>
        <p:spPr>
          <a:xfrm>
            <a:off x="314325" y="2148986"/>
            <a:ext cx="3331845" cy="1323439"/>
          </a:xfrm>
          <a:prstGeom prst="rect">
            <a:avLst/>
          </a:prstGeom>
          <a:noFill/>
        </p:spPr>
        <p:txBody>
          <a:bodyPr wrap="square" rtlCol="0">
            <a:spAutoFit/>
          </a:bodyPr>
          <a:lstStyle/>
          <a:p>
            <a:r>
              <a:rPr lang="en-US" sz="1600" dirty="0"/>
              <a:t>If the value is not changed a FastEthernet interface would have the same cost as a 10 Gb interface resulting in poor routing decisions.</a:t>
            </a:r>
          </a:p>
        </p:txBody>
      </p:sp>
      <p:graphicFrame>
        <p:nvGraphicFramePr>
          <p:cNvPr id="5" name="Table 4">
            <a:extLst>
              <a:ext uri="{FF2B5EF4-FFF2-40B4-BE49-F238E27FC236}">
                <a16:creationId xmlns:a16="http://schemas.microsoft.com/office/drawing/2014/main" id="{745D01CF-6DFE-4518-AA49-D11B5F36E5D0}"/>
              </a:ext>
            </a:extLst>
          </p:cNvPr>
          <p:cNvGraphicFramePr>
            <a:graphicFrameLocks noGrp="1"/>
          </p:cNvGraphicFramePr>
          <p:nvPr>
            <p:extLst>
              <p:ext uri="{D42A27DB-BD31-4B8C-83A1-F6EECF244321}">
                <p14:modId xmlns:p14="http://schemas.microsoft.com/office/powerpoint/2010/main" val="1362607766"/>
              </p:ext>
            </p:extLst>
          </p:nvPr>
        </p:nvGraphicFramePr>
        <p:xfrm>
          <a:off x="3727559" y="2484119"/>
          <a:ext cx="4997342" cy="2225040"/>
        </p:xfrm>
        <a:graphic>
          <a:graphicData uri="http://schemas.openxmlformats.org/drawingml/2006/table">
            <a:tbl>
              <a:tblPr firstRow="1" bandRow="1">
                <a:tableStyleId>{5C22544A-7EE6-4342-B048-85BDC9FD1C3A}</a:tableStyleId>
              </a:tblPr>
              <a:tblGrid>
                <a:gridCol w="2498671">
                  <a:extLst>
                    <a:ext uri="{9D8B030D-6E8A-4147-A177-3AD203B41FA5}">
                      <a16:colId xmlns:a16="http://schemas.microsoft.com/office/drawing/2014/main" val="2951903413"/>
                    </a:ext>
                  </a:extLst>
                </a:gridCol>
                <a:gridCol w="2498671">
                  <a:extLst>
                    <a:ext uri="{9D8B030D-6E8A-4147-A177-3AD203B41FA5}">
                      <a16:colId xmlns:a16="http://schemas.microsoft.com/office/drawing/2014/main" val="3921819504"/>
                    </a:ext>
                  </a:extLst>
                </a:gridCol>
              </a:tblGrid>
              <a:tr h="370840">
                <a:tc>
                  <a:txBody>
                    <a:bodyPr/>
                    <a:lstStyle/>
                    <a:p>
                      <a:r>
                        <a:rPr lang="en-US" dirty="0"/>
                        <a:t>Interface Type</a:t>
                      </a:r>
                    </a:p>
                  </a:txBody>
                  <a:tcPr/>
                </a:tc>
                <a:tc>
                  <a:txBody>
                    <a:bodyPr/>
                    <a:lstStyle/>
                    <a:p>
                      <a:r>
                        <a:rPr lang="en-US" dirty="0"/>
                        <a:t>OSPF Cost</a:t>
                      </a:r>
                    </a:p>
                  </a:txBody>
                  <a:tcPr/>
                </a:tc>
                <a:extLst>
                  <a:ext uri="{0D108BD9-81ED-4DB2-BD59-A6C34878D82A}">
                    <a16:rowId xmlns:a16="http://schemas.microsoft.com/office/drawing/2014/main" val="2142230861"/>
                  </a:ext>
                </a:extLst>
              </a:tr>
              <a:tr h="370840">
                <a:tc>
                  <a:txBody>
                    <a:bodyPr/>
                    <a:lstStyle/>
                    <a:p>
                      <a:r>
                        <a:rPr lang="en-US" dirty="0"/>
                        <a:t>T1</a:t>
                      </a:r>
                    </a:p>
                  </a:txBody>
                  <a:tcPr/>
                </a:tc>
                <a:tc>
                  <a:txBody>
                    <a:bodyPr/>
                    <a:lstStyle/>
                    <a:p>
                      <a:r>
                        <a:rPr lang="en-US" dirty="0"/>
                        <a:t>64</a:t>
                      </a:r>
                    </a:p>
                  </a:txBody>
                  <a:tcPr/>
                </a:tc>
                <a:extLst>
                  <a:ext uri="{0D108BD9-81ED-4DB2-BD59-A6C34878D82A}">
                    <a16:rowId xmlns:a16="http://schemas.microsoft.com/office/drawing/2014/main" val="586435643"/>
                  </a:ext>
                </a:extLst>
              </a:tr>
              <a:tr h="370840">
                <a:tc>
                  <a:txBody>
                    <a:bodyPr/>
                    <a:lstStyle/>
                    <a:p>
                      <a:r>
                        <a:rPr lang="en-US" dirty="0"/>
                        <a:t>Ethernet</a:t>
                      </a:r>
                    </a:p>
                  </a:txBody>
                  <a:tcPr/>
                </a:tc>
                <a:tc>
                  <a:txBody>
                    <a:bodyPr/>
                    <a:lstStyle/>
                    <a:p>
                      <a:r>
                        <a:rPr lang="en-US" dirty="0"/>
                        <a:t>10</a:t>
                      </a:r>
                    </a:p>
                  </a:txBody>
                  <a:tcPr/>
                </a:tc>
                <a:extLst>
                  <a:ext uri="{0D108BD9-81ED-4DB2-BD59-A6C34878D82A}">
                    <a16:rowId xmlns:a16="http://schemas.microsoft.com/office/drawing/2014/main" val="448870614"/>
                  </a:ext>
                </a:extLst>
              </a:tr>
              <a:tr h="370840">
                <a:tc>
                  <a:txBody>
                    <a:bodyPr/>
                    <a:lstStyle/>
                    <a:p>
                      <a:r>
                        <a:rPr lang="en-US" dirty="0"/>
                        <a:t>FastEthernet</a:t>
                      </a:r>
                    </a:p>
                  </a:txBody>
                  <a:tcPr/>
                </a:tc>
                <a:tc>
                  <a:txBody>
                    <a:bodyPr/>
                    <a:lstStyle/>
                    <a:p>
                      <a:r>
                        <a:rPr lang="en-US" dirty="0"/>
                        <a:t>1</a:t>
                      </a:r>
                    </a:p>
                  </a:txBody>
                  <a:tcPr/>
                </a:tc>
                <a:extLst>
                  <a:ext uri="{0D108BD9-81ED-4DB2-BD59-A6C34878D82A}">
                    <a16:rowId xmlns:a16="http://schemas.microsoft.com/office/drawing/2014/main" val="4293700638"/>
                  </a:ext>
                </a:extLst>
              </a:tr>
              <a:tr h="370840">
                <a:tc>
                  <a:txBody>
                    <a:bodyPr/>
                    <a:lstStyle/>
                    <a:p>
                      <a:r>
                        <a:rPr lang="en-US" dirty="0"/>
                        <a:t>GigabitEthernet</a:t>
                      </a:r>
                    </a:p>
                  </a:txBody>
                  <a:tcPr/>
                </a:tc>
                <a:tc>
                  <a:txBody>
                    <a:bodyPr/>
                    <a:lstStyle/>
                    <a:p>
                      <a:r>
                        <a:rPr lang="en-US" dirty="0"/>
                        <a:t>1</a:t>
                      </a:r>
                    </a:p>
                  </a:txBody>
                  <a:tcPr/>
                </a:tc>
                <a:extLst>
                  <a:ext uri="{0D108BD9-81ED-4DB2-BD59-A6C34878D82A}">
                    <a16:rowId xmlns:a16="http://schemas.microsoft.com/office/drawing/2014/main" val="3570919386"/>
                  </a:ext>
                </a:extLst>
              </a:tr>
              <a:tr h="370840">
                <a:tc>
                  <a:txBody>
                    <a:bodyPr/>
                    <a:lstStyle/>
                    <a:p>
                      <a:r>
                        <a:rPr lang="en-US" dirty="0"/>
                        <a:t>10 GigabitEthernet</a:t>
                      </a:r>
                    </a:p>
                  </a:txBody>
                  <a:tcPr/>
                </a:tc>
                <a:tc>
                  <a:txBody>
                    <a:bodyPr/>
                    <a:lstStyle/>
                    <a:p>
                      <a:r>
                        <a:rPr lang="en-US" dirty="0"/>
                        <a:t>1</a:t>
                      </a:r>
                    </a:p>
                  </a:txBody>
                  <a:tcPr/>
                </a:tc>
                <a:extLst>
                  <a:ext uri="{0D108BD9-81ED-4DB2-BD59-A6C34878D82A}">
                    <a16:rowId xmlns:a16="http://schemas.microsoft.com/office/drawing/2014/main" val="3821044287"/>
                  </a:ext>
                </a:extLst>
              </a:tr>
            </a:tbl>
          </a:graphicData>
        </a:graphic>
      </p:graphicFrame>
      <p:sp>
        <p:nvSpPr>
          <p:cNvPr id="6" name="TextBox 5">
            <a:extLst>
              <a:ext uri="{FF2B5EF4-FFF2-40B4-BE49-F238E27FC236}">
                <a16:creationId xmlns:a16="http://schemas.microsoft.com/office/drawing/2014/main" id="{48C64085-E440-49DE-B6EC-CF337A8CE2F4}"/>
              </a:ext>
            </a:extLst>
          </p:cNvPr>
          <p:cNvSpPr txBox="1"/>
          <p:nvPr/>
        </p:nvSpPr>
        <p:spPr>
          <a:xfrm>
            <a:off x="4038364" y="2148986"/>
            <a:ext cx="4534575" cy="307777"/>
          </a:xfrm>
          <a:prstGeom prst="rect">
            <a:avLst/>
          </a:prstGeom>
          <a:noFill/>
        </p:spPr>
        <p:txBody>
          <a:bodyPr wrap="none" rtlCol="0">
            <a:spAutoFit/>
          </a:bodyPr>
          <a:lstStyle/>
          <a:p>
            <a:r>
              <a:rPr lang="en-US" sz="1400" dirty="0"/>
              <a:t>Table 8-8 OSPF Interface Costs Using Default Settings</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325" y="3812808"/>
            <a:ext cx="3331845" cy="637358"/>
          </a:xfrm>
          <a:prstGeom prst="rect">
            <a:avLst/>
          </a:prstGeom>
          <a:ln>
            <a:solidFill>
              <a:schemeClr val="tx1"/>
            </a:solidFill>
          </a:ln>
        </p:spPr>
      </p:pic>
    </p:spTree>
    <p:extLst>
      <p:ext uri="{BB962C8B-B14F-4D97-AF65-F5344CB8AC3E}">
        <p14:creationId xmlns:p14="http://schemas.microsoft.com/office/powerpoint/2010/main" val="2901629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514350"/>
          </a:xfrm>
        </p:spPr>
        <p:txBody>
          <a:bodyPr/>
          <a:lstStyle/>
          <a:p>
            <a:r>
              <a:rPr lang="en-US" sz="1600" dirty="0"/>
              <a:t>Common OSPF Optimizations</a:t>
            </a:r>
            <a:br>
              <a:rPr lang="en-US" dirty="0"/>
            </a:br>
            <a:r>
              <a:rPr lang="en-US" sz="2400" dirty="0"/>
              <a:t>Failure Detection</a:t>
            </a:r>
          </a:p>
        </p:txBody>
      </p:sp>
      <p:sp>
        <p:nvSpPr>
          <p:cNvPr id="7" name="TextBox 6">
            <a:extLst>
              <a:ext uri="{FF2B5EF4-FFF2-40B4-BE49-F238E27FC236}">
                <a16:creationId xmlns:a16="http://schemas.microsoft.com/office/drawing/2014/main" id="{CD24069E-430D-40B8-A03E-4157C0006011}"/>
              </a:ext>
            </a:extLst>
          </p:cNvPr>
          <p:cNvSpPr txBox="1"/>
          <p:nvPr/>
        </p:nvSpPr>
        <p:spPr>
          <a:xfrm>
            <a:off x="61611" y="678924"/>
            <a:ext cx="9082389" cy="4031873"/>
          </a:xfrm>
          <a:prstGeom prst="rect">
            <a:avLst/>
          </a:prstGeom>
          <a:noFill/>
        </p:spPr>
        <p:txBody>
          <a:bodyPr wrap="square" rtlCol="0">
            <a:spAutoFit/>
          </a:bodyPr>
          <a:lstStyle/>
          <a:p>
            <a:pPr marL="285750" indent="-285750">
              <a:buFont typeface="Arial" panose="020B0604020202020204" pitchFamily="34" charset="0"/>
              <a:buChar char="•"/>
            </a:pPr>
            <a:r>
              <a:rPr lang="en-US" sz="1600" dirty="0"/>
              <a:t>OSPF sends hello packets at set intervals based on the hello timer. OSPF uses a dead interval timer, which is four times the hello timer. If a router does not receive a hello before the OSPF dead interval timer reaches 0, the neighbor state is changed to down. The OSPF router sends out an LSA, with the topology change, and the SPF algorithm processes all routers in the area.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OSPF allows modification to the hello timer interval with values between 1 and 65,535 seconds. The OSPF hello timer is modified with the interface configuration sub mode command </a:t>
            </a:r>
            <a:r>
              <a:rPr lang="en-US" sz="1600" b="1" dirty="0"/>
              <a:t>ip ospf hello-interval </a:t>
            </a:r>
            <a:r>
              <a:rPr lang="en-US" sz="1600" i="1" dirty="0"/>
              <a:t>1–65535.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The OSPF dead interval timer can be changed with the command </a:t>
            </a:r>
            <a:r>
              <a:rPr lang="en-US" sz="1600" b="1" dirty="0"/>
              <a:t>ip ospf dead-interval </a:t>
            </a:r>
            <a:r>
              <a:rPr lang="en-US" sz="1600" i="1" dirty="0"/>
              <a:t>1–65535</a:t>
            </a:r>
            <a:r>
              <a:rPr lang="en-US" sz="1600" dirty="0"/>
              <a:t> under the interface configuration sub mode. The dead interval timer setting must be greater than the hello timer setting to ensure that the dead interval timer does not reach 0 in between hello packets.</a:t>
            </a:r>
          </a:p>
          <a:p>
            <a:endParaRPr lang="en-US" sz="1600" dirty="0"/>
          </a:p>
          <a:p>
            <a:pPr marL="285750" indent="-285750">
              <a:buFont typeface="Arial" panose="020B0604020202020204" pitchFamily="34" charset="0"/>
              <a:buChar char="•"/>
            </a:pPr>
            <a:r>
              <a:rPr lang="en-US" sz="1600" dirty="0"/>
              <a:t>The timers for an OSPF interfaces are shown with the command </a:t>
            </a:r>
            <a:r>
              <a:rPr lang="en-US" sz="1600" b="1" dirty="0"/>
              <a:t>show ip ospf interface</a:t>
            </a:r>
            <a:r>
              <a:rPr lang="en-US" sz="1600" dirty="0"/>
              <a:t>. The timers need to match on the neighboring interface.</a:t>
            </a:r>
          </a:p>
        </p:txBody>
      </p:sp>
    </p:spTree>
    <p:extLst>
      <p:ext uri="{BB962C8B-B14F-4D97-AF65-F5344CB8AC3E}">
        <p14:creationId xmlns:p14="http://schemas.microsoft.com/office/powerpoint/2010/main" val="3498726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514350"/>
          </a:xfrm>
        </p:spPr>
        <p:txBody>
          <a:bodyPr/>
          <a:lstStyle/>
          <a:p>
            <a:r>
              <a:rPr lang="en-US" sz="1600" dirty="0"/>
              <a:t>Common OSPF Optimizations</a:t>
            </a:r>
            <a:br>
              <a:rPr lang="en-US" dirty="0"/>
            </a:br>
            <a:r>
              <a:rPr lang="en-US" sz="2400" dirty="0"/>
              <a:t>DR and BDR Elections</a:t>
            </a:r>
          </a:p>
        </p:txBody>
      </p:sp>
      <p:sp>
        <p:nvSpPr>
          <p:cNvPr id="7" name="TextBox 6">
            <a:extLst>
              <a:ext uri="{FF2B5EF4-FFF2-40B4-BE49-F238E27FC236}">
                <a16:creationId xmlns:a16="http://schemas.microsoft.com/office/drawing/2014/main" id="{CD24069E-430D-40B8-A03E-4157C0006011}"/>
              </a:ext>
            </a:extLst>
          </p:cNvPr>
          <p:cNvSpPr txBox="1"/>
          <p:nvPr/>
        </p:nvSpPr>
        <p:spPr>
          <a:xfrm>
            <a:off x="61611" y="678924"/>
            <a:ext cx="9082389" cy="3539430"/>
          </a:xfrm>
          <a:prstGeom prst="rect">
            <a:avLst/>
          </a:prstGeom>
          <a:noFill/>
        </p:spPr>
        <p:txBody>
          <a:bodyPr wrap="square" rtlCol="0">
            <a:spAutoFit/>
          </a:bodyPr>
          <a:lstStyle/>
          <a:p>
            <a:pPr marL="285750" indent="-285750">
              <a:buFont typeface="Arial" panose="020B0604020202020204" pitchFamily="34" charset="0"/>
              <a:buChar char="•"/>
            </a:pPr>
            <a:r>
              <a:rPr lang="en-US" sz="1600" dirty="0"/>
              <a:t>Any router with OSPF priority of 1 to 255 on its OSPF interface attempts to become the DR. By default, all OSPF interfaces use a priority of 1. The routers place their RID and OSPF priorities in their OSPF hellos for that segment.</a:t>
            </a:r>
          </a:p>
          <a:p>
            <a:pPr marL="285750" indent="-285750">
              <a:buFont typeface="Arial" panose="020B0604020202020204" pitchFamily="34" charset="0"/>
              <a:buChar char="•"/>
            </a:pPr>
            <a:r>
              <a:rPr lang="en-US" sz="1600" dirty="0"/>
              <a:t>Routers then receive and examine OSPF hellos from neighboring routers. If the hello received is more favorable, the router updates its OSPF hello packet to use the more preferable RID in the DR field. OSPF deems a router more preferable if the priority for the interface is the highest for that segment. If the OSPF priority is the same, the higher RID is more favorable.</a:t>
            </a:r>
          </a:p>
          <a:p>
            <a:pPr marL="285750" indent="-285750">
              <a:buFont typeface="Arial" panose="020B0604020202020204" pitchFamily="34" charset="0"/>
              <a:buChar char="•"/>
            </a:pPr>
            <a:r>
              <a:rPr lang="en-US" sz="1600" dirty="0"/>
              <a:t>After all routers agree on the same DR, all routers for that segment become adjacent with the DR. Then the election for the BDR takes place. The election follows the same logic for the DR election, except that the DR does not add its RID to the BDR field of the hello packet.</a:t>
            </a:r>
          </a:p>
          <a:p>
            <a:pPr marL="285750" indent="-285750">
              <a:buFont typeface="Arial" panose="020B0604020202020204" pitchFamily="34" charset="0"/>
              <a:buChar char="•"/>
            </a:pPr>
            <a:r>
              <a:rPr lang="en-US" sz="1600" dirty="0"/>
              <a:t>The OSPF DR and BDR roles cannot be preempted after the DR/BDR election except for failure (or process restart of the DR or BDR). </a:t>
            </a:r>
          </a:p>
          <a:p>
            <a:pPr marL="285750" indent="-285750">
              <a:buFont typeface="Arial" panose="020B0604020202020204" pitchFamily="34" charset="0"/>
              <a:buChar char="•"/>
            </a:pPr>
            <a:r>
              <a:rPr lang="en-US" sz="1600" dirty="0"/>
              <a:t>Determine the interface role by viewing the OSPF interface with the command </a:t>
            </a:r>
            <a:r>
              <a:rPr lang="en-US" sz="1600" b="1" dirty="0"/>
              <a:t>show ip ospf interface brief</a:t>
            </a:r>
            <a:r>
              <a:rPr lang="en-US" sz="1600" dirty="0"/>
              <a:t>. </a:t>
            </a:r>
          </a:p>
        </p:txBody>
      </p:sp>
    </p:spTree>
    <p:extLst>
      <p:ext uri="{BB962C8B-B14F-4D97-AF65-F5344CB8AC3E}">
        <p14:creationId xmlns:p14="http://schemas.microsoft.com/office/powerpoint/2010/main" val="19173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514350"/>
          </a:xfrm>
        </p:spPr>
        <p:txBody>
          <a:bodyPr/>
          <a:lstStyle/>
          <a:p>
            <a:r>
              <a:rPr lang="en-US" sz="1600" dirty="0"/>
              <a:t>Common OSPF Optimizations</a:t>
            </a:r>
            <a:br>
              <a:rPr lang="en-US" dirty="0"/>
            </a:br>
            <a:r>
              <a:rPr lang="en-US" sz="2400" dirty="0"/>
              <a:t>DR and BDR Placement</a:t>
            </a:r>
          </a:p>
        </p:txBody>
      </p:sp>
      <p:sp>
        <p:nvSpPr>
          <p:cNvPr id="7" name="TextBox 6">
            <a:extLst>
              <a:ext uri="{FF2B5EF4-FFF2-40B4-BE49-F238E27FC236}">
                <a16:creationId xmlns:a16="http://schemas.microsoft.com/office/drawing/2014/main" id="{CD24069E-430D-40B8-A03E-4157C0006011}"/>
              </a:ext>
            </a:extLst>
          </p:cNvPr>
          <p:cNvSpPr txBox="1"/>
          <p:nvPr/>
        </p:nvSpPr>
        <p:spPr>
          <a:xfrm>
            <a:off x="61611" y="514351"/>
            <a:ext cx="9082389" cy="1815882"/>
          </a:xfrm>
          <a:prstGeom prst="rect">
            <a:avLst/>
          </a:prstGeom>
          <a:noFill/>
        </p:spPr>
        <p:txBody>
          <a:bodyPr wrap="square" rtlCol="0">
            <a:spAutoFit/>
          </a:bodyPr>
          <a:lstStyle/>
          <a:p>
            <a:pPr marL="285750" indent="-285750">
              <a:buFont typeface="Arial" panose="020B0604020202020204" pitchFamily="34" charset="0"/>
              <a:buChar char="•"/>
            </a:pPr>
            <a:r>
              <a:rPr lang="en-US" sz="1600" dirty="0"/>
              <a:t>To change DR placement, modify the interface priority to a higher value than the existing DR has. The priority can be set manually under the interface configuration with the command </a:t>
            </a:r>
            <a:r>
              <a:rPr lang="en-US" sz="1600" b="1" dirty="0"/>
              <a:t>ip ospf priority </a:t>
            </a:r>
            <a:r>
              <a:rPr lang="en-US" sz="1600" i="1" dirty="0"/>
              <a:t>0–255</a:t>
            </a:r>
            <a:r>
              <a:rPr lang="en-US" sz="1600" dirty="0"/>
              <a:t> for IOS nodes. Setting an interface priority to 0 removes that interface from the DR/BDR election immediately. Raising the priority above the default value (1) makes that interface more favorable compared to interfaces with the default value.</a:t>
            </a:r>
          </a:p>
          <a:p>
            <a:pPr marL="285750" indent="-285750">
              <a:buFont typeface="Arial" panose="020B0604020202020204" pitchFamily="34" charset="0"/>
              <a:buChar char="•"/>
            </a:pPr>
            <a:r>
              <a:rPr lang="en-US" sz="1600" dirty="0"/>
              <a:t>Figure 8-10 provides a topology example to illustrate modification of DR/BDR placement in a network segment.</a:t>
            </a:r>
          </a:p>
        </p:txBody>
      </p:sp>
      <p:sp>
        <p:nvSpPr>
          <p:cNvPr id="6" name="TextBox 5"/>
          <p:cNvSpPr txBox="1"/>
          <p:nvPr/>
        </p:nvSpPr>
        <p:spPr>
          <a:xfrm>
            <a:off x="217170" y="2354580"/>
            <a:ext cx="4257706" cy="1323439"/>
          </a:xfrm>
          <a:prstGeom prst="rect">
            <a:avLst/>
          </a:prstGeom>
          <a:noFill/>
        </p:spPr>
        <p:txBody>
          <a:bodyPr wrap="square" rtlCol="0">
            <a:spAutoFit/>
          </a:bodyPr>
          <a:lstStyle/>
          <a:p>
            <a:r>
              <a:rPr lang="en-US" sz="1600" dirty="0"/>
              <a:t>To accomplish the placement in the topology, the OSPF priority for R1 is set to 100, R2 and R3 are left at the default priority of 1, and R4 is set to 0 so that it will never become DR or BDR.</a:t>
            </a:r>
          </a:p>
        </p:txBody>
      </p:sp>
      <p:sp>
        <p:nvSpPr>
          <p:cNvPr id="8" name="TextBox 7"/>
          <p:cNvSpPr txBox="1"/>
          <p:nvPr/>
        </p:nvSpPr>
        <p:spPr>
          <a:xfrm>
            <a:off x="217170" y="3794760"/>
            <a:ext cx="4046220" cy="830997"/>
          </a:xfrm>
          <a:prstGeom prst="rect">
            <a:avLst/>
          </a:prstGeom>
          <a:noFill/>
          <a:ln>
            <a:solidFill>
              <a:schemeClr val="tx1"/>
            </a:solidFill>
          </a:ln>
        </p:spPr>
        <p:txBody>
          <a:bodyPr wrap="square" rtlCol="0">
            <a:spAutoFit/>
          </a:bodyPr>
          <a:lstStyle/>
          <a:p>
            <a:r>
              <a:rPr lang="en-US" sz="1200" dirty="0"/>
              <a:t>R1(config)# interface G0/1</a:t>
            </a:r>
          </a:p>
          <a:p>
            <a:r>
              <a:rPr lang="en-US" sz="1200" dirty="0"/>
              <a:t>R1(config-if)# ip ospf priority 100</a:t>
            </a:r>
          </a:p>
          <a:p>
            <a:r>
              <a:rPr lang="en-US" sz="1200" dirty="0"/>
              <a:t>R4(config)# interface G0/1</a:t>
            </a:r>
          </a:p>
          <a:p>
            <a:r>
              <a:rPr lang="en-US" sz="1200" dirty="0"/>
              <a:t>R4(config-if)# ip ospf priority 0</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4876" y="2330233"/>
            <a:ext cx="4240468" cy="2454044"/>
          </a:xfrm>
          <a:prstGeom prst="rect">
            <a:avLst/>
          </a:prstGeom>
        </p:spPr>
      </p:pic>
    </p:spTree>
    <p:extLst>
      <p:ext uri="{BB962C8B-B14F-4D97-AF65-F5344CB8AC3E}">
        <p14:creationId xmlns:p14="http://schemas.microsoft.com/office/powerpoint/2010/main" val="1854728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514350"/>
          </a:xfrm>
        </p:spPr>
        <p:txBody>
          <a:bodyPr/>
          <a:lstStyle/>
          <a:p>
            <a:r>
              <a:rPr lang="en-US" sz="1600" dirty="0"/>
              <a:t>Common OSPF Optimizations</a:t>
            </a:r>
            <a:br>
              <a:rPr lang="en-US" dirty="0"/>
            </a:br>
            <a:r>
              <a:rPr lang="en-US" sz="2400" dirty="0"/>
              <a:t>OSPF Network Types</a:t>
            </a:r>
          </a:p>
        </p:txBody>
      </p:sp>
      <p:sp>
        <p:nvSpPr>
          <p:cNvPr id="7" name="TextBox 6">
            <a:extLst>
              <a:ext uri="{FF2B5EF4-FFF2-40B4-BE49-F238E27FC236}">
                <a16:creationId xmlns:a16="http://schemas.microsoft.com/office/drawing/2014/main" id="{CD24069E-430D-40B8-A03E-4157C0006011}"/>
              </a:ext>
            </a:extLst>
          </p:cNvPr>
          <p:cNvSpPr txBox="1"/>
          <p:nvPr/>
        </p:nvSpPr>
        <p:spPr>
          <a:xfrm>
            <a:off x="61611" y="419101"/>
            <a:ext cx="9082389" cy="584775"/>
          </a:xfrm>
          <a:prstGeom prst="rect">
            <a:avLst/>
          </a:prstGeom>
          <a:noFill/>
        </p:spPr>
        <p:txBody>
          <a:bodyPr wrap="square" rtlCol="0">
            <a:spAutoFit/>
          </a:bodyPr>
          <a:lstStyle/>
          <a:p>
            <a:r>
              <a:rPr lang="en-US" sz="1600" dirty="0"/>
              <a:t>The default OSPF network type is based on media used for the connection. Can be changed independently of media used. Cisco provides five OSPF network types, as listed in Table 8-9.</a:t>
            </a:r>
          </a:p>
        </p:txBody>
      </p:sp>
      <p:graphicFrame>
        <p:nvGraphicFramePr>
          <p:cNvPr id="4" name="Table 3">
            <a:extLst>
              <a:ext uri="{FF2B5EF4-FFF2-40B4-BE49-F238E27FC236}">
                <a16:creationId xmlns:a16="http://schemas.microsoft.com/office/drawing/2014/main" id="{7C415E21-A753-44E6-85C6-BCDDDAE45C66}"/>
              </a:ext>
            </a:extLst>
          </p:cNvPr>
          <p:cNvGraphicFramePr>
            <a:graphicFrameLocks noGrp="1"/>
          </p:cNvGraphicFramePr>
          <p:nvPr>
            <p:extLst>
              <p:ext uri="{D42A27DB-BD31-4B8C-83A1-F6EECF244321}">
                <p14:modId xmlns:p14="http://schemas.microsoft.com/office/powerpoint/2010/main" val="3966576629"/>
              </p:ext>
            </p:extLst>
          </p:nvPr>
        </p:nvGraphicFramePr>
        <p:xfrm>
          <a:off x="226067" y="1003876"/>
          <a:ext cx="8753476" cy="3910933"/>
        </p:xfrm>
        <a:graphic>
          <a:graphicData uri="http://schemas.openxmlformats.org/drawingml/2006/table">
            <a:tbl>
              <a:tblPr firstRow="1" bandRow="1">
                <a:tableStyleId>{5C22544A-7EE6-4342-B048-85BDC9FD1C3A}</a:tableStyleId>
              </a:tblPr>
              <a:tblGrid>
                <a:gridCol w="1657351">
                  <a:extLst>
                    <a:ext uri="{9D8B030D-6E8A-4147-A177-3AD203B41FA5}">
                      <a16:colId xmlns:a16="http://schemas.microsoft.com/office/drawing/2014/main" val="4015083460"/>
                    </a:ext>
                  </a:extLst>
                </a:gridCol>
                <a:gridCol w="3819525">
                  <a:extLst>
                    <a:ext uri="{9D8B030D-6E8A-4147-A177-3AD203B41FA5}">
                      <a16:colId xmlns:a16="http://schemas.microsoft.com/office/drawing/2014/main" val="3287218123"/>
                    </a:ext>
                  </a:extLst>
                </a:gridCol>
                <a:gridCol w="1647825">
                  <a:extLst>
                    <a:ext uri="{9D8B030D-6E8A-4147-A177-3AD203B41FA5}">
                      <a16:colId xmlns:a16="http://schemas.microsoft.com/office/drawing/2014/main" val="3530664002"/>
                    </a:ext>
                  </a:extLst>
                </a:gridCol>
                <a:gridCol w="1628775">
                  <a:extLst>
                    <a:ext uri="{9D8B030D-6E8A-4147-A177-3AD203B41FA5}">
                      <a16:colId xmlns:a16="http://schemas.microsoft.com/office/drawing/2014/main" val="1528114408"/>
                    </a:ext>
                  </a:extLst>
                </a:gridCol>
              </a:tblGrid>
              <a:tr h="557545">
                <a:tc>
                  <a:txBody>
                    <a:bodyPr/>
                    <a:lstStyle/>
                    <a:p>
                      <a:r>
                        <a:rPr lang="en-US" dirty="0"/>
                        <a:t>Type</a:t>
                      </a:r>
                    </a:p>
                  </a:txBody>
                  <a:tcPr/>
                </a:tc>
                <a:tc>
                  <a:txBody>
                    <a:bodyPr/>
                    <a:lstStyle/>
                    <a:p>
                      <a:r>
                        <a:rPr lang="en-US" dirty="0"/>
                        <a:t>Description</a:t>
                      </a:r>
                    </a:p>
                  </a:txBody>
                  <a:tcPr/>
                </a:tc>
                <a:tc>
                  <a:txBody>
                    <a:bodyPr/>
                    <a:lstStyle/>
                    <a:p>
                      <a:r>
                        <a:rPr lang="en-US" dirty="0"/>
                        <a:t>DR/BDR Field in OSPF Hellos</a:t>
                      </a:r>
                    </a:p>
                  </a:txBody>
                  <a:tcPr/>
                </a:tc>
                <a:tc>
                  <a:txBody>
                    <a:bodyPr/>
                    <a:lstStyle/>
                    <a:p>
                      <a:r>
                        <a:rPr lang="en-US" dirty="0"/>
                        <a:t>Timers</a:t>
                      </a:r>
                    </a:p>
                  </a:txBody>
                  <a:tcPr/>
                </a:tc>
                <a:extLst>
                  <a:ext uri="{0D108BD9-81ED-4DB2-BD59-A6C34878D82A}">
                    <a16:rowId xmlns:a16="http://schemas.microsoft.com/office/drawing/2014/main" val="609655567"/>
                  </a:ext>
                </a:extLst>
              </a:tr>
              <a:tr h="512536">
                <a:tc>
                  <a:txBody>
                    <a:bodyPr/>
                    <a:lstStyle/>
                    <a:p>
                      <a:r>
                        <a:rPr lang="en-US" dirty="0"/>
                        <a:t>Broadcast</a:t>
                      </a:r>
                    </a:p>
                  </a:txBody>
                  <a:tcPr/>
                </a:tc>
                <a:tc>
                  <a:txBody>
                    <a:bodyPr/>
                    <a:lstStyle/>
                    <a:p>
                      <a:r>
                        <a:rPr lang="en-US" dirty="0"/>
                        <a:t>Default setting on OSPF-enabled Ethernet links</a:t>
                      </a:r>
                    </a:p>
                  </a:txBody>
                  <a:tcPr/>
                </a:tc>
                <a:tc>
                  <a:txBody>
                    <a:bodyPr/>
                    <a:lstStyle/>
                    <a:p>
                      <a:r>
                        <a:rPr lang="en-US" dirty="0"/>
                        <a:t>Yes</a:t>
                      </a:r>
                    </a:p>
                  </a:txBody>
                  <a:tcPr/>
                </a:tc>
                <a:tc>
                  <a:txBody>
                    <a:bodyPr/>
                    <a:lstStyle/>
                    <a:p>
                      <a:r>
                        <a:rPr lang="en-US" dirty="0"/>
                        <a:t>Hello: 10, Wait: 40, Dead: 40</a:t>
                      </a:r>
                    </a:p>
                  </a:txBody>
                  <a:tcPr/>
                </a:tc>
                <a:extLst>
                  <a:ext uri="{0D108BD9-81ED-4DB2-BD59-A6C34878D82A}">
                    <a16:rowId xmlns:a16="http://schemas.microsoft.com/office/drawing/2014/main" val="475225591"/>
                  </a:ext>
                </a:extLst>
              </a:tr>
              <a:tr h="723580">
                <a:tc>
                  <a:txBody>
                    <a:bodyPr/>
                    <a:lstStyle/>
                    <a:p>
                      <a:r>
                        <a:rPr lang="en-US" dirty="0"/>
                        <a:t>Non-broadcast</a:t>
                      </a:r>
                    </a:p>
                  </a:txBody>
                  <a:tcPr/>
                </a:tc>
                <a:tc>
                  <a:txBody>
                    <a:bodyPr/>
                    <a:lstStyle/>
                    <a:p>
                      <a:r>
                        <a:rPr lang="en-US" dirty="0"/>
                        <a:t>Default setting on OSPF-enabled Frame Relay main interface or Frame Relay multipoint subinterfaces</a:t>
                      </a:r>
                    </a:p>
                  </a:txBody>
                  <a:tcPr/>
                </a:tc>
                <a:tc>
                  <a:txBody>
                    <a:bodyPr/>
                    <a:lstStyle/>
                    <a:p>
                      <a:r>
                        <a:rPr lang="en-US" dirty="0"/>
                        <a:t>Yes</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dirty="0"/>
                        <a:t>Hello: 30, Wait: 120, Dead: 120</a:t>
                      </a:r>
                    </a:p>
                    <a:p>
                      <a:endParaRPr lang="en-US" dirty="0"/>
                    </a:p>
                  </a:txBody>
                  <a:tcPr/>
                </a:tc>
                <a:extLst>
                  <a:ext uri="{0D108BD9-81ED-4DB2-BD59-A6C34878D82A}">
                    <a16:rowId xmlns:a16="http://schemas.microsoft.com/office/drawing/2014/main" val="1566501003"/>
                  </a:ext>
                </a:extLst>
              </a:tr>
              <a:tr h="494659">
                <a:tc>
                  <a:txBody>
                    <a:bodyPr/>
                    <a:lstStyle/>
                    <a:p>
                      <a:r>
                        <a:rPr lang="en-US" dirty="0"/>
                        <a:t>Point-to-point</a:t>
                      </a:r>
                    </a:p>
                  </a:txBody>
                  <a:tcPr/>
                </a:tc>
                <a:tc>
                  <a:txBody>
                    <a:bodyPr/>
                    <a:lstStyle/>
                    <a:p>
                      <a:r>
                        <a:rPr lang="en-US" dirty="0"/>
                        <a:t>Default setting on OSPF-enabled Frame Relay point-to-point subinterfaces.</a:t>
                      </a:r>
                    </a:p>
                  </a:txBody>
                  <a:tcPr/>
                </a:tc>
                <a:tc>
                  <a:txBody>
                    <a:bodyPr/>
                    <a:lstStyle/>
                    <a:p>
                      <a:r>
                        <a:rPr lang="en-US" dirty="0"/>
                        <a:t>No</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dirty="0"/>
                        <a:t>Hello: 10, Wait: 40, Dead: 40</a:t>
                      </a:r>
                    </a:p>
                  </a:txBody>
                  <a:tcPr/>
                </a:tc>
                <a:extLst>
                  <a:ext uri="{0D108BD9-81ED-4DB2-BD59-A6C34878D82A}">
                    <a16:rowId xmlns:a16="http://schemas.microsoft.com/office/drawing/2014/main" val="3020388721"/>
                  </a:ext>
                </a:extLst>
              </a:tr>
              <a:tr h="709338">
                <a:tc>
                  <a:txBody>
                    <a:bodyPr/>
                    <a:lstStyle/>
                    <a:p>
                      <a:r>
                        <a:rPr lang="en-US" dirty="0"/>
                        <a:t>Point-to-multipoint</a:t>
                      </a:r>
                    </a:p>
                  </a:txBody>
                  <a:tcPr/>
                </a:tc>
                <a:tc>
                  <a:txBody>
                    <a:bodyPr/>
                    <a:lstStyle/>
                    <a:p>
                      <a:r>
                        <a:rPr lang="en-US" dirty="0"/>
                        <a:t>Not enabled by default on any interface type. Interface advertised as a host route. Sets the next-hop address to the outbound interface. </a:t>
                      </a:r>
                    </a:p>
                  </a:txBody>
                  <a:tcPr/>
                </a:tc>
                <a:tc>
                  <a:txBody>
                    <a:bodyPr/>
                    <a:lstStyle/>
                    <a:p>
                      <a:r>
                        <a:rPr lang="en-US" dirty="0"/>
                        <a:t>No</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dirty="0"/>
                        <a:t>Hello: 30, Wait: 120, Dead: 120</a:t>
                      </a:r>
                    </a:p>
                    <a:p>
                      <a:endParaRPr lang="en-US" dirty="0"/>
                    </a:p>
                  </a:txBody>
                  <a:tcPr/>
                </a:tc>
                <a:extLst>
                  <a:ext uri="{0D108BD9-81ED-4DB2-BD59-A6C34878D82A}">
                    <a16:rowId xmlns:a16="http://schemas.microsoft.com/office/drawing/2014/main" val="2979745360"/>
                  </a:ext>
                </a:extLst>
              </a:tr>
              <a:tr h="854028">
                <a:tc>
                  <a:txBody>
                    <a:bodyPr/>
                    <a:lstStyle/>
                    <a:p>
                      <a:r>
                        <a:rPr lang="en-US" dirty="0"/>
                        <a:t>Loopback</a:t>
                      </a:r>
                    </a:p>
                  </a:txBody>
                  <a:tcPr/>
                </a:tc>
                <a:tc>
                  <a:txBody>
                    <a:bodyPr/>
                    <a:lstStyle/>
                    <a:p>
                      <a:r>
                        <a:rPr lang="en-US" dirty="0"/>
                        <a:t>Default setting on OSPF-enabled loopback interfaces. Interface is advertised as a host route (/32).</a:t>
                      </a:r>
                    </a:p>
                  </a:txBody>
                  <a:tcPr/>
                </a:tc>
                <a:tc>
                  <a:txBody>
                    <a:bodyPr/>
                    <a:lstStyle/>
                    <a:p>
                      <a:r>
                        <a:rPr lang="en-US" dirty="0"/>
                        <a:t>N/A</a:t>
                      </a:r>
                    </a:p>
                  </a:txBody>
                  <a:tcPr/>
                </a:tc>
                <a:tc>
                  <a:txBody>
                    <a:bodyPr/>
                    <a:lstStyle/>
                    <a:p>
                      <a:r>
                        <a:rPr lang="en-US" dirty="0"/>
                        <a:t>N/A</a:t>
                      </a:r>
                    </a:p>
                  </a:txBody>
                  <a:tcPr/>
                </a:tc>
                <a:extLst>
                  <a:ext uri="{0D108BD9-81ED-4DB2-BD59-A6C34878D82A}">
                    <a16:rowId xmlns:a16="http://schemas.microsoft.com/office/drawing/2014/main" val="143852408"/>
                  </a:ext>
                </a:extLst>
              </a:tr>
            </a:tbl>
          </a:graphicData>
        </a:graphic>
      </p:graphicFrame>
    </p:spTree>
    <p:extLst>
      <p:ext uri="{BB962C8B-B14F-4D97-AF65-F5344CB8AC3E}">
        <p14:creationId xmlns:p14="http://schemas.microsoft.com/office/powerpoint/2010/main" val="422770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514350"/>
          </a:xfrm>
        </p:spPr>
        <p:txBody>
          <a:bodyPr/>
          <a:lstStyle/>
          <a:p>
            <a:r>
              <a:rPr lang="en-US" sz="1600" dirty="0"/>
              <a:t>Common OSPF Optimizations</a:t>
            </a:r>
            <a:br>
              <a:rPr lang="en-US" dirty="0"/>
            </a:br>
            <a:r>
              <a:rPr lang="en-US" sz="2400" dirty="0"/>
              <a:t>Broadcast, Point-to-Point and Loopback Networks</a:t>
            </a:r>
          </a:p>
        </p:txBody>
      </p:sp>
      <p:sp>
        <p:nvSpPr>
          <p:cNvPr id="7" name="TextBox 6">
            <a:extLst>
              <a:ext uri="{FF2B5EF4-FFF2-40B4-BE49-F238E27FC236}">
                <a16:creationId xmlns:a16="http://schemas.microsoft.com/office/drawing/2014/main" id="{CD24069E-430D-40B8-A03E-4157C0006011}"/>
              </a:ext>
            </a:extLst>
          </p:cNvPr>
          <p:cNvSpPr txBox="1"/>
          <p:nvPr/>
        </p:nvSpPr>
        <p:spPr>
          <a:xfrm>
            <a:off x="61611" y="678924"/>
            <a:ext cx="9082389" cy="4031873"/>
          </a:xfrm>
          <a:prstGeom prst="rect">
            <a:avLst/>
          </a:prstGeom>
          <a:noFill/>
        </p:spPr>
        <p:txBody>
          <a:bodyPr wrap="square" rtlCol="0">
            <a:spAutoFit/>
          </a:bodyPr>
          <a:lstStyle/>
          <a:p>
            <a:pPr marL="285750" indent="-285750">
              <a:buFont typeface="Arial" panose="020B0604020202020204" pitchFamily="34" charset="0"/>
              <a:buChar char="•"/>
            </a:pPr>
            <a:r>
              <a:rPr lang="en-US" sz="1600" b="1" dirty="0"/>
              <a:t>Broadcast</a:t>
            </a:r>
            <a:r>
              <a:rPr lang="en-US" sz="1600" dirty="0"/>
              <a:t>: Broadcast networks are multiaccess in that they are capable of connecting more than two devices. A DR is required for OSPF broadcast networks because of the possibility that multiple nodes can exist on a segment, and LSA flooding needs to be controlled. The interface parameter command </a:t>
            </a:r>
            <a:r>
              <a:rPr lang="en-US" sz="1600" b="1" dirty="0"/>
              <a:t>ip ospf network broadcast </a:t>
            </a:r>
            <a:r>
              <a:rPr lang="en-US" sz="1600" dirty="0"/>
              <a:t>overrides the automatically configured setting and statically sets an interface as an OSPF broadcast network type. </a:t>
            </a:r>
          </a:p>
          <a:p>
            <a:pPr marL="285750" indent="-285750">
              <a:buFont typeface="Arial" panose="020B0604020202020204" pitchFamily="34" charset="0"/>
              <a:buChar char="•"/>
            </a:pPr>
            <a:r>
              <a:rPr lang="en-US" sz="1600" b="1" dirty="0"/>
              <a:t>P2P</a:t>
            </a:r>
            <a:r>
              <a:rPr lang="en-US" sz="1600" dirty="0"/>
              <a:t>: A network circuit that allows only two devices to communicate is considered a point-to-point (P2P) network. Only two nodes can exist on this type of network so no DR is required. The hello timer is set to 10 seconds and there is no wait timer. The interface parameter command </a:t>
            </a:r>
            <a:r>
              <a:rPr lang="en-US" sz="1600" b="1" dirty="0"/>
              <a:t>ip ospf network point-to-point </a:t>
            </a:r>
            <a:r>
              <a:rPr lang="en-US" sz="1600" dirty="0"/>
              <a:t>sets an interface as an OSPF point-to-point network type. </a:t>
            </a:r>
          </a:p>
          <a:p>
            <a:pPr marL="285750" indent="-285750">
              <a:buFont typeface="Arial" panose="020B0604020202020204" pitchFamily="34" charset="0"/>
              <a:buChar char="•"/>
            </a:pPr>
            <a:r>
              <a:rPr lang="en-US" sz="1600" b="1" dirty="0"/>
              <a:t>Loopback</a:t>
            </a:r>
            <a:r>
              <a:rPr lang="en-US" sz="1600" dirty="0"/>
              <a:t>: The OSPF network type loopback is enabled by default for loopback interfaces and can be used only on loopback interfaces. The OSPF loopback network type states that the IP address is always advertised with a /32 prefix length, even if the IP address configured on the loopback interface does not have a /32 prefix length. </a:t>
            </a:r>
          </a:p>
          <a:p>
            <a:endParaRPr lang="en-US" sz="1600" dirty="0"/>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214263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Prepare for the Exam</a:t>
            </a:r>
          </a:p>
        </p:txBody>
      </p:sp>
    </p:spTree>
    <p:custDataLst>
      <p:tags r:id="rId1"/>
    </p:custDataLst>
    <p:extLst>
      <p:ext uri="{BB962C8B-B14F-4D97-AF65-F5344CB8AC3E}">
        <p14:creationId xmlns:p14="http://schemas.microsoft.com/office/powerpoint/2010/main" val="454545097"/>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Topics for Chapter 8</a:t>
            </a:r>
          </a:p>
        </p:txBody>
      </p:sp>
      <p:graphicFrame>
        <p:nvGraphicFramePr>
          <p:cNvPr id="2" name="Table 1"/>
          <p:cNvGraphicFramePr>
            <a:graphicFrameLocks noGrp="1"/>
          </p:cNvGraphicFramePr>
          <p:nvPr>
            <p:extLst>
              <p:ext uri="{D42A27DB-BD31-4B8C-83A1-F6EECF244321}">
                <p14:modId xmlns:p14="http://schemas.microsoft.com/office/powerpoint/2010/main" val="876481659"/>
              </p:ext>
            </p:extLst>
          </p:nvPr>
        </p:nvGraphicFramePr>
        <p:xfrm>
          <a:off x="2257811" y="902970"/>
          <a:ext cx="4628377" cy="3337560"/>
        </p:xfrm>
        <a:graphic>
          <a:graphicData uri="http://schemas.openxmlformats.org/drawingml/2006/table">
            <a:tbl>
              <a:tblPr firstRow="1" bandRow="1">
                <a:tableStyleId>{5C22544A-7EE6-4342-B048-85BDC9FD1C3A}</a:tableStyleId>
              </a:tblPr>
              <a:tblGrid>
                <a:gridCol w="4628377">
                  <a:extLst>
                    <a:ext uri="{9D8B030D-6E8A-4147-A177-3AD203B41FA5}">
                      <a16:colId xmlns:a16="http://schemas.microsoft.com/office/drawing/2014/main" val="1451595926"/>
                    </a:ext>
                  </a:extLst>
                </a:gridCol>
              </a:tblGrid>
              <a:tr h="370840">
                <a:tc>
                  <a:txBody>
                    <a:bodyPr/>
                    <a:lstStyle/>
                    <a:p>
                      <a:r>
                        <a:rPr lang="en-US" sz="1600" b="1" i="0" u="none" strike="noStrike" baseline="0" dirty="0">
                          <a:solidFill>
                            <a:srgbClr val="FFFFFF"/>
                          </a:solidFill>
                          <a:latin typeface="Cisco-Bold"/>
                        </a:rPr>
                        <a:t>Description</a:t>
                      </a:r>
                      <a:endParaRPr lang="en-US" sz="1600" dirty="0"/>
                    </a:p>
                  </a:txBody>
                  <a:tcPr/>
                </a:tc>
                <a:extLst>
                  <a:ext uri="{0D108BD9-81ED-4DB2-BD59-A6C34878D82A}">
                    <a16:rowId xmlns:a16="http://schemas.microsoft.com/office/drawing/2014/main" val="3585919831"/>
                  </a:ext>
                </a:extLst>
              </a:tr>
              <a:tr h="370840">
                <a:tc>
                  <a:txBody>
                    <a:bodyPr/>
                    <a:lstStyle/>
                    <a:p>
                      <a:r>
                        <a:rPr lang="en-US" sz="1600" dirty="0">
                          <a:solidFill>
                            <a:srgbClr val="000000"/>
                          </a:solidFill>
                        </a:rPr>
                        <a:t>OSPF backbone</a:t>
                      </a:r>
                    </a:p>
                  </a:txBody>
                  <a:tcPr/>
                </a:tc>
                <a:extLst>
                  <a:ext uri="{0D108BD9-81ED-4DB2-BD59-A6C34878D82A}">
                    <a16:rowId xmlns:a16="http://schemas.microsoft.com/office/drawing/2014/main" val="1848938057"/>
                  </a:ext>
                </a:extLst>
              </a:tr>
              <a:tr h="370840">
                <a:tc>
                  <a:txBody>
                    <a:bodyPr/>
                    <a:lstStyle/>
                    <a:p>
                      <a:r>
                        <a:rPr lang="en-US" sz="1600" dirty="0">
                          <a:solidFill>
                            <a:srgbClr val="000000"/>
                          </a:solidFill>
                        </a:rPr>
                        <a:t>Inter-router communication</a:t>
                      </a:r>
                    </a:p>
                  </a:txBody>
                  <a:tcPr/>
                </a:tc>
                <a:extLst>
                  <a:ext uri="{0D108BD9-81ED-4DB2-BD59-A6C34878D82A}">
                    <a16:rowId xmlns:a16="http://schemas.microsoft.com/office/drawing/2014/main" val="3452927939"/>
                  </a:ext>
                </a:extLst>
              </a:tr>
              <a:tr h="370840">
                <a:tc>
                  <a:txBody>
                    <a:bodyPr/>
                    <a:lstStyle/>
                    <a:p>
                      <a:r>
                        <a:rPr lang="en-US" sz="1600" dirty="0">
                          <a:solidFill>
                            <a:srgbClr val="000000"/>
                          </a:solidFill>
                        </a:rPr>
                        <a:t>OSPF Packet Types</a:t>
                      </a:r>
                    </a:p>
                  </a:txBody>
                  <a:tcPr/>
                </a:tc>
                <a:extLst>
                  <a:ext uri="{0D108BD9-81ED-4DB2-BD59-A6C34878D82A}">
                    <a16:rowId xmlns:a16="http://schemas.microsoft.com/office/drawing/2014/main" val="2843811788"/>
                  </a:ext>
                </a:extLst>
              </a:tr>
              <a:tr h="370840">
                <a:tc>
                  <a:txBody>
                    <a:bodyPr/>
                    <a:lstStyle/>
                    <a:p>
                      <a:r>
                        <a:rPr lang="en-US" sz="1600" dirty="0">
                          <a:solidFill>
                            <a:srgbClr val="000000"/>
                          </a:solidFill>
                        </a:rPr>
                        <a:t>OSPF Neighbor States</a:t>
                      </a:r>
                    </a:p>
                  </a:txBody>
                  <a:tcPr/>
                </a:tc>
                <a:extLst>
                  <a:ext uri="{0D108BD9-81ED-4DB2-BD59-A6C34878D82A}">
                    <a16:rowId xmlns:a16="http://schemas.microsoft.com/office/drawing/2014/main" val="3877641594"/>
                  </a:ext>
                </a:extLst>
              </a:tr>
              <a:tr h="370840">
                <a:tc>
                  <a:txBody>
                    <a:bodyPr/>
                    <a:lstStyle/>
                    <a:p>
                      <a:r>
                        <a:rPr lang="en-US" sz="1600" dirty="0">
                          <a:solidFill>
                            <a:srgbClr val="000000"/>
                          </a:solidFill>
                        </a:rPr>
                        <a:t>Designated router</a:t>
                      </a:r>
                    </a:p>
                  </a:txBody>
                  <a:tcPr/>
                </a:tc>
                <a:extLst>
                  <a:ext uri="{0D108BD9-81ED-4DB2-BD59-A6C34878D82A}">
                    <a16:rowId xmlns:a16="http://schemas.microsoft.com/office/drawing/2014/main" val="2359316111"/>
                  </a:ext>
                </a:extLst>
              </a:tr>
              <a:tr h="370840">
                <a:tc>
                  <a:txBody>
                    <a:bodyPr/>
                    <a:lstStyle/>
                    <a:p>
                      <a:r>
                        <a:rPr lang="en-US" sz="1600" dirty="0">
                          <a:solidFill>
                            <a:srgbClr val="000000"/>
                          </a:solidFill>
                        </a:rPr>
                        <a:t>OSPF network statement</a:t>
                      </a:r>
                    </a:p>
                  </a:txBody>
                  <a:tcPr/>
                </a:tc>
                <a:extLst>
                  <a:ext uri="{0D108BD9-81ED-4DB2-BD59-A6C34878D82A}">
                    <a16:rowId xmlns:a16="http://schemas.microsoft.com/office/drawing/2014/main" val="906729202"/>
                  </a:ext>
                </a:extLst>
              </a:tr>
              <a:tr h="370840">
                <a:tc>
                  <a:txBody>
                    <a:bodyPr/>
                    <a:lstStyle/>
                    <a:p>
                      <a:r>
                        <a:rPr lang="en-US" sz="1600" dirty="0">
                          <a:solidFill>
                            <a:srgbClr val="000000"/>
                          </a:solidFill>
                        </a:rPr>
                        <a:t>Interface specific enablement</a:t>
                      </a:r>
                    </a:p>
                  </a:txBody>
                  <a:tcPr/>
                </a:tc>
                <a:extLst>
                  <a:ext uri="{0D108BD9-81ED-4DB2-BD59-A6C34878D82A}">
                    <a16:rowId xmlns:a16="http://schemas.microsoft.com/office/drawing/2014/main" val="3298492007"/>
                  </a:ext>
                </a:extLst>
              </a:tr>
              <a:tr h="370840">
                <a:tc>
                  <a:txBody>
                    <a:bodyPr/>
                    <a:lstStyle/>
                    <a:p>
                      <a:r>
                        <a:rPr lang="en-US" sz="1600" dirty="0">
                          <a:solidFill>
                            <a:srgbClr val="000000"/>
                          </a:solidFill>
                        </a:rPr>
                        <a:t>Passive interfaces</a:t>
                      </a:r>
                    </a:p>
                  </a:txBody>
                  <a:tcPr/>
                </a:tc>
                <a:extLst>
                  <a:ext uri="{0D108BD9-81ED-4DB2-BD59-A6C34878D82A}">
                    <a16:rowId xmlns:a16="http://schemas.microsoft.com/office/drawing/2014/main" val="2098138632"/>
                  </a:ext>
                </a:extLst>
              </a:tr>
            </a:tbl>
          </a:graphicData>
        </a:graphic>
      </p:graphicFrame>
    </p:spTree>
    <p:extLst>
      <p:ext uri="{BB962C8B-B14F-4D97-AF65-F5344CB8AC3E}">
        <p14:creationId xmlns:p14="http://schemas.microsoft.com/office/powerpoint/2010/main" val="890972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sz="4800" dirty="0">
                <a:solidFill>
                  <a:schemeClr val="accent5">
                    <a:lumMod val="40000"/>
                    <a:lumOff val="60000"/>
                  </a:schemeClr>
                </a:solidFill>
              </a:rPr>
              <a:t>OSPF Fundamentals</a:t>
            </a:r>
            <a:endParaRPr lang="en-US" dirty="0"/>
          </a:p>
        </p:txBody>
      </p:sp>
      <p:sp>
        <p:nvSpPr>
          <p:cNvPr id="4" name="TextBox 3">
            <a:extLst>
              <a:ext uri="{FF2B5EF4-FFF2-40B4-BE49-F238E27FC236}">
                <a16:creationId xmlns:a16="http://schemas.microsoft.com/office/drawing/2014/main" id="{E2BFA70F-DC0C-41D5-868E-C8FBC661D58F}"/>
              </a:ext>
            </a:extLst>
          </p:cNvPr>
          <p:cNvSpPr txBox="1"/>
          <p:nvPr/>
        </p:nvSpPr>
        <p:spPr>
          <a:xfrm>
            <a:off x="433084" y="1951873"/>
            <a:ext cx="8277832"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The Open Shortest Path First (OSPF) protocol is a nonproprietary Interior Gateway Protocol (IGP) that overcomes the deficiencies of other distance vector routing protocols and distributes routing information within a single OSPF routing domain.</a:t>
            </a:r>
          </a:p>
          <a:p>
            <a:pPr marL="285750"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OSPF introduced variable-length subnet masking (VLSM), which supports classless routing, summarization, authentication, and external route tagging.</a:t>
            </a:r>
          </a:p>
          <a:p>
            <a:pPr marL="285750"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There are two main versions of OSPF in production networks today: OSPF Version 2 (OSPFv2) which supports IPv4, OSPF Version 3 (OSPFv3) which supports IPv6.</a:t>
            </a:r>
          </a:p>
          <a:p>
            <a:pPr marL="285750" indent="-285750">
              <a:buFont typeface="Arial" panose="020B0604020202020204" pitchFamily="34" charset="0"/>
              <a:buChar char="•"/>
            </a:pPr>
            <a:endParaRPr lang="en-US" sz="1600" dirty="0">
              <a:solidFill>
                <a:schemeClr val="accent5">
                  <a:lumMod val="40000"/>
                  <a:lumOff val="60000"/>
                </a:schemeClr>
              </a:solidFill>
              <a:latin typeface="+mj-lt"/>
              <a:ea typeface="ＭＳ Ｐゴシック" charset="0"/>
            </a:endParaRPr>
          </a:p>
        </p:txBody>
      </p:sp>
    </p:spTree>
    <p:custDataLst>
      <p:tags r:id="rId1"/>
    </p:custDataLst>
    <p:extLst>
      <p:ext uri="{BB962C8B-B14F-4D97-AF65-F5344CB8AC3E}">
        <p14:creationId xmlns:p14="http://schemas.microsoft.com/office/powerpoint/2010/main" val="727403309"/>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Topics for Chapter 8 (Cont.)</a:t>
            </a:r>
          </a:p>
        </p:txBody>
      </p:sp>
      <p:graphicFrame>
        <p:nvGraphicFramePr>
          <p:cNvPr id="2" name="Table 1"/>
          <p:cNvGraphicFramePr>
            <a:graphicFrameLocks noGrp="1"/>
          </p:cNvGraphicFramePr>
          <p:nvPr>
            <p:extLst>
              <p:ext uri="{D42A27DB-BD31-4B8C-83A1-F6EECF244321}">
                <p14:modId xmlns:p14="http://schemas.microsoft.com/office/powerpoint/2010/main" val="1700925967"/>
              </p:ext>
            </p:extLst>
          </p:nvPr>
        </p:nvGraphicFramePr>
        <p:xfrm>
          <a:off x="2257811" y="902970"/>
          <a:ext cx="4628377" cy="3337560"/>
        </p:xfrm>
        <a:graphic>
          <a:graphicData uri="http://schemas.openxmlformats.org/drawingml/2006/table">
            <a:tbl>
              <a:tblPr firstRow="1" bandRow="1">
                <a:tableStyleId>{5C22544A-7EE6-4342-B048-85BDC9FD1C3A}</a:tableStyleId>
              </a:tblPr>
              <a:tblGrid>
                <a:gridCol w="4628377">
                  <a:extLst>
                    <a:ext uri="{9D8B030D-6E8A-4147-A177-3AD203B41FA5}">
                      <a16:colId xmlns:a16="http://schemas.microsoft.com/office/drawing/2014/main" val="1451595926"/>
                    </a:ext>
                  </a:extLst>
                </a:gridCol>
              </a:tblGrid>
              <a:tr h="370840">
                <a:tc>
                  <a:txBody>
                    <a:bodyPr/>
                    <a:lstStyle/>
                    <a:p>
                      <a:r>
                        <a:rPr lang="en-US" sz="1600" b="1" i="0" u="none" strike="noStrike" baseline="0" dirty="0">
                          <a:solidFill>
                            <a:srgbClr val="FFFFFF"/>
                          </a:solidFill>
                          <a:latin typeface="Cisco-Bold"/>
                        </a:rPr>
                        <a:t>Description</a:t>
                      </a:r>
                      <a:endParaRPr lang="en-US" sz="1600" dirty="0"/>
                    </a:p>
                  </a:txBody>
                  <a:tcPr/>
                </a:tc>
                <a:extLst>
                  <a:ext uri="{0D108BD9-81ED-4DB2-BD59-A6C34878D82A}">
                    <a16:rowId xmlns:a16="http://schemas.microsoft.com/office/drawing/2014/main" val="3585919831"/>
                  </a:ext>
                </a:extLst>
              </a:tr>
              <a:tr h="370840">
                <a:tc>
                  <a:txBody>
                    <a:bodyPr/>
                    <a:lstStyle/>
                    <a:p>
                      <a:r>
                        <a:rPr lang="en-US" sz="1600" dirty="0">
                          <a:solidFill>
                            <a:srgbClr val="000000"/>
                          </a:solidFill>
                        </a:rPr>
                        <a:t>Requirements for neighbor adjacency</a:t>
                      </a:r>
                    </a:p>
                  </a:txBody>
                  <a:tcPr/>
                </a:tc>
                <a:extLst>
                  <a:ext uri="{0D108BD9-81ED-4DB2-BD59-A6C34878D82A}">
                    <a16:rowId xmlns:a16="http://schemas.microsoft.com/office/drawing/2014/main" val="1848938057"/>
                  </a:ext>
                </a:extLst>
              </a:tr>
              <a:tr h="370840">
                <a:tc>
                  <a:txBody>
                    <a:bodyPr/>
                    <a:lstStyle/>
                    <a:p>
                      <a:r>
                        <a:rPr lang="en-US" sz="1600" dirty="0">
                          <a:solidFill>
                            <a:srgbClr val="000000"/>
                          </a:solidFill>
                        </a:rPr>
                        <a:t>OSPF Interface Columns</a:t>
                      </a:r>
                    </a:p>
                  </a:txBody>
                  <a:tcPr/>
                </a:tc>
                <a:extLst>
                  <a:ext uri="{0D108BD9-81ED-4DB2-BD59-A6C34878D82A}">
                    <a16:rowId xmlns:a16="http://schemas.microsoft.com/office/drawing/2014/main" val="3452927939"/>
                  </a:ext>
                </a:extLst>
              </a:tr>
              <a:tr h="370840">
                <a:tc>
                  <a:txBody>
                    <a:bodyPr/>
                    <a:lstStyle/>
                    <a:p>
                      <a:r>
                        <a:rPr lang="en-US" sz="1600" dirty="0">
                          <a:solidFill>
                            <a:srgbClr val="000000"/>
                          </a:solidFill>
                        </a:rPr>
                        <a:t>OSPF Neighbor State Fields</a:t>
                      </a:r>
                    </a:p>
                  </a:txBody>
                  <a:tcPr/>
                </a:tc>
                <a:extLst>
                  <a:ext uri="{0D108BD9-81ED-4DB2-BD59-A6C34878D82A}">
                    <a16:rowId xmlns:a16="http://schemas.microsoft.com/office/drawing/2014/main" val="2843811788"/>
                  </a:ext>
                </a:extLst>
              </a:tr>
              <a:tr h="370840">
                <a:tc>
                  <a:txBody>
                    <a:bodyPr/>
                    <a:lstStyle/>
                    <a:p>
                      <a:r>
                        <a:rPr lang="en-US" sz="1600" dirty="0">
                          <a:solidFill>
                            <a:srgbClr val="000000"/>
                          </a:solidFill>
                        </a:rPr>
                        <a:t>Default route advertisement</a:t>
                      </a:r>
                    </a:p>
                  </a:txBody>
                  <a:tcPr/>
                </a:tc>
                <a:extLst>
                  <a:ext uri="{0D108BD9-81ED-4DB2-BD59-A6C34878D82A}">
                    <a16:rowId xmlns:a16="http://schemas.microsoft.com/office/drawing/2014/main" val="3877641594"/>
                  </a:ext>
                </a:extLst>
              </a:tr>
              <a:tr h="370840">
                <a:tc>
                  <a:txBody>
                    <a:bodyPr/>
                    <a:lstStyle/>
                    <a:p>
                      <a:r>
                        <a:rPr lang="en-US" sz="1600" dirty="0">
                          <a:solidFill>
                            <a:srgbClr val="000000"/>
                          </a:solidFill>
                        </a:rPr>
                        <a:t>Link costs</a:t>
                      </a:r>
                    </a:p>
                  </a:txBody>
                  <a:tcPr/>
                </a:tc>
                <a:extLst>
                  <a:ext uri="{0D108BD9-81ED-4DB2-BD59-A6C34878D82A}">
                    <a16:rowId xmlns:a16="http://schemas.microsoft.com/office/drawing/2014/main" val="2359316111"/>
                  </a:ext>
                </a:extLst>
              </a:tr>
              <a:tr h="370840">
                <a:tc>
                  <a:txBody>
                    <a:bodyPr/>
                    <a:lstStyle/>
                    <a:p>
                      <a:r>
                        <a:rPr lang="en-US" sz="1600" dirty="0">
                          <a:solidFill>
                            <a:srgbClr val="000000"/>
                          </a:solidFill>
                        </a:rPr>
                        <a:t>Failure detection</a:t>
                      </a:r>
                    </a:p>
                  </a:txBody>
                  <a:tcPr/>
                </a:tc>
                <a:extLst>
                  <a:ext uri="{0D108BD9-81ED-4DB2-BD59-A6C34878D82A}">
                    <a16:rowId xmlns:a16="http://schemas.microsoft.com/office/drawing/2014/main" val="906729202"/>
                  </a:ext>
                </a:extLst>
              </a:tr>
              <a:tr h="370840">
                <a:tc>
                  <a:txBody>
                    <a:bodyPr/>
                    <a:lstStyle/>
                    <a:p>
                      <a:r>
                        <a:rPr lang="en-US" sz="1600" dirty="0">
                          <a:solidFill>
                            <a:srgbClr val="000000"/>
                          </a:solidFill>
                        </a:rPr>
                        <a:t>Designated router elections</a:t>
                      </a:r>
                    </a:p>
                  </a:txBody>
                  <a:tcPr/>
                </a:tc>
                <a:extLst>
                  <a:ext uri="{0D108BD9-81ED-4DB2-BD59-A6C34878D82A}">
                    <a16:rowId xmlns:a16="http://schemas.microsoft.com/office/drawing/2014/main" val="3298492007"/>
                  </a:ext>
                </a:extLst>
              </a:tr>
              <a:tr h="370840">
                <a:tc>
                  <a:txBody>
                    <a:bodyPr/>
                    <a:lstStyle/>
                    <a:p>
                      <a:r>
                        <a:rPr lang="en-US" sz="1600" dirty="0">
                          <a:solidFill>
                            <a:srgbClr val="000000"/>
                          </a:solidFill>
                        </a:rPr>
                        <a:t>OSPF Network Types</a:t>
                      </a:r>
                    </a:p>
                  </a:txBody>
                  <a:tcPr/>
                </a:tc>
                <a:extLst>
                  <a:ext uri="{0D108BD9-81ED-4DB2-BD59-A6C34878D82A}">
                    <a16:rowId xmlns:a16="http://schemas.microsoft.com/office/drawing/2014/main" val="2098138632"/>
                  </a:ext>
                </a:extLst>
              </a:tr>
            </a:tbl>
          </a:graphicData>
        </a:graphic>
      </p:graphicFrame>
    </p:spTree>
    <p:extLst>
      <p:ext uri="{BB962C8B-B14F-4D97-AF65-F5344CB8AC3E}">
        <p14:creationId xmlns:p14="http://schemas.microsoft.com/office/powerpoint/2010/main" val="3106447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Terms for Chapter 8</a:t>
            </a:r>
          </a:p>
        </p:txBody>
      </p:sp>
      <p:graphicFrame>
        <p:nvGraphicFramePr>
          <p:cNvPr id="2" name="Table 1"/>
          <p:cNvGraphicFramePr>
            <a:graphicFrameLocks noGrp="1"/>
          </p:cNvGraphicFramePr>
          <p:nvPr>
            <p:extLst>
              <p:ext uri="{D42A27DB-BD31-4B8C-83A1-F6EECF244321}">
                <p14:modId xmlns:p14="http://schemas.microsoft.com/office/powerpoint/2010/main" val="2779711576"/>
              </p:ext>
            </p:extLst>
          </p:nvPr>
        </p:nvGraphicFramePr>
        <p:xfrm>
          <a:off x="2468217" y="836611"/>
          <a:ext cx="4207565" cy="3601720"/>
        </p:xfrm>
        <a:graphic>
          <a:graphicData uri="http://schemas.openxmlformats.org/drawingml/2006/table">
            <a:tbl>
              <a:tblPr firstRow="1" bandRow="1">
                <a:tableStyleId>{5C22544A-7EE6-4342-B048-85BDC9FD1C3A}</a:tableStyleId>
              </a:tblPr>
              <a:tblGrid>
                <a:gridCol w="4207565">
                  <a:extLst>
                    <a:ext uri="{9D8B030D-6E8A-4147-A177-3AD203B41FA5}">
                      <a16:colId xmlns:a16="http://schemas.microsoft.com/office/drawing/2014/main" val="3133942819"/>
                    </a:ext>
                  </a:extLst>
                </a:gridCol>
              </a:tblGrid>
              <a:tr h="370840">
                <a:tc>
                  <a:txBody>
                    <a:bodyPr/>
                    <a:lstStyle/>
                    <a:p>
                      <a:r>
                        <a:rPr lang="en-US" sz="1600" dirty="0"/>
                        <a:t>Key Terms</a:t>
                      </a:r>
                    </a:p>
                  </a:txBody>
                  <a:tcPr/>
                </a:tc>
                <a:extLst>
                  <a:ext uri="{0D108BD9-81ED-4DB2-BD59-A6C34878D82A}">
                    <a16:rowId xmlns:a16="http://schemas.microsoft.com/office/drawing/2014/main" val="2640803396"/>
                  </a:ext>
                </a:extLst>
              </a:tr>
              <a:tr h="370840">
                <a:tc>
                  <a:txBody>
                    <a:bodyPr/>
                    <a:lstStyle/>
                    <a:p>
                      <a:r>
                        <a:rPr lang="en-US" sz="1600" dirty="0">
                          <a:solidFill>
                            <a:srgbClr val="000000"/>
                          </a:solidFill>
                        </a:rPr>
                        <a:t>backup designated router (BDR)</a:t>
                      </a:r>
                    </a:p>
                  </a:txBody>
                  <a:tcPr/>
                </a:tc>
                <a:extLst>
                  <a:ext uri="{0D108BD9-81ED-4DB2-BD59-A6C34878D82A}">
                    <a16:rowId xmlns:a16="http://schemas.microsoft.com/office/drawing/2014/main" val="3303805005"/>
                  </a:ext>
                </a:extLst>
              </a:tr>
              <a:tr h="370840">
                <a:tc>
                  <a:txBody>
                    <a:bodyPr/>
                    <a:lstStyle/>
                    <a:p>
                      <a:r>
                        <a:rPr lang="en-US" sz="1600" dirty="0">
                          <a:solidFill>
                            <a:srgbClr val="000000"/>
                          </a:solidFill>
                        </a:rPr>
                        <a:t>dead interval</a:t>
                      </a:r>
                    </a:p>
                  </a:txBody>
                  <a:tcPr/>
                </a:tc>
                <a:extLst>
                  <a:ext uri="{0D108BD9-81ED-4DB2-BD59-A6C34878D82A}">
                    <a16:rowId xmlns:a16="http://schemas.microsoft.com/office/drawing/2014/main" val="1860627843"/>
                  </a:ext>
                </a:extLst>
              </a:tr>
              <a:tr h="370840">
                <a:tc>
                  <a:txBody>
                    <a:bodyPr/>
                    <a:lstStyle/>
                    <a:p>
                      <a:r>
                        <a:rPr lang="en-US" sz="1600" dirty="0">
                          <a:solidFill>
                            <a:srgbClr val="000000"/>
                          </a:solidFill>
                        </a:rPr>
                        <a:t>designated router (DR)</a:t>
                      </a:r>
                    </a:p>
                  </a:txBody>
                  <a:tcPr/>
                </a:tc>
                <a:extLst>
                  <a:ext uri="{0D108BD9-81ED-4DB2-BD59-A6C34878D82A}">
                    <a16:rowId xmlns:a16="http://schemas.microsoft.com/office/drawing/2014/main" val="2206863053"/>
                  </a:ext>
                </a:extLst>
              </a:tr>
              <a:tr h="370840">
                <a:tc>
                  <a:txBody>
                    <a:bodyPr/>
                    <a:lstStyle/>
                    <a:p>
                      <a:r>
                        <a:rPr lang="en-US" sz="1600" dirty="0">
                          <a:solidFill>
                            <a:srgbClr val="000000"/>
                          </a:solidFill>
                        </a:rPr>
                        <a:t>hello interval</a:t>
                      </a:r>
                    </a:p>
                  </a:txBody>
                  <a:tcPr/>
                </a:tc>
                <a:extLst>
                  <a:ext uri="{0D108BD9-81ED-4DB2-BD59-A6C34878D82A}">
                    <a16:rowId xmlns:a16="http://schemas.microsoft.com/office/drawing/2014/main" val="1924228875"/>
                  </a:ext>
                </a:extLst>
              </a:tr>
              <a:tr h="370840">
                <a:tc>
                  <a:txBody>
                    <a:bodyPr/>
                    <a:lstStyle/>
                    <a:p>
                      <a:r>
                        <a:rPr lang="en-US" sz="1600" dirty="0">
                          <a:solidFill>
                            <a:srgbClr val="000000"/>
                          </a:solidFill>
                        </a:rPr>
                        <a:t>hello packets</a:t>
                      </a:r>
                    </a:p>
                  </a:txBody>
                  <a:tcPr/>
                </a:tc>
                <a:extLst>
                  <a:ext uri="{0D108BD9-81ED-4DB2-BD59-A6C34878D82A}">
                    <a16:rowId xmlns:a16="http://schemas.microsoft.com/office/drawing/2014/main" val="844532499"/>
                  </a:ext>
                </a:extLst>
              </a:tr>
              <a:tr h="370840">
                <a:tc>
                  <a:txBody>
                    <a:bodyPr/>
                    <a:lstStyle/>
                    <a:p>
                      <a:r>
                        <a:rPr lang="en-US" sz="1600" dirty="0">
                          <a:solidFill>
                            <a:srgbClr val="000000"/>
                          </a:solidFill>
                        </a:rPr>
                        <a:t>interface priority</a:t>
                      </a:r>
                    </a:p>
                  </a:txBody>
                  <a:tcPr/>
                </a:tc>
                <a:extLst>
                  <a:ext uri="{0D108BD9-81ED-4DB2-BD59-A6C34878D82A}">
                    <a16:rowId xmlns:a16="http://schemas.microsoft.com/office/drawing/2014/main" val="543536334"/>
                  </a:ext>
                </a:extLst>
              </a:tr>
              <a:tr h="185420">
                <a:tc>
                  <a:txBody>
                    <a:bodyPr/>
                    <a:lstStyle/>
                    <a:p>
                      <a:r>
                        <a:rPr lang="en-US" sz="1600" dirty="0">
                          <a:solidFill>
                            <a:srgbClr val="000000"/>
                          </a:solidFill>
                        </a:rPr>
                        <a:t>passive interface</a:t>
                      </a:r>
                    </a:p>
                  </a:txBody>
                  <a:tcPr/>
                </a:tc>
                <a:extLst>
                  <a:ext uri="{0D108BD9-81ED-4DB2-BD59-A6C34878D82A}">
                    <a16:rowId xmlns:a16="http://schemas.microsoft.com/office/drawing/2014/main" val="1936916576"/>
                  </a:ext>
                </a:extLst>
              </a:tr>
              <a:tr h="185420">
                <a:tc>
                  <a:txBody>
                    <a:bodyPr/>
                    <a:lstStyle/>
                    <a:p>
                      <a:r>
                        <a:rPr lang="en-US" sz="1600" dirty="0">
                          <a:solidFill>
                            <a:srgbClr val="000000"/>
                          </a:solidFill>
                        </a:rPr>
                        <a:t>router ID (RID)</a:t>
                      </a:r>
                    </a:p>
                  </a:txBody>
                  <a:tcPr/>
                </a:tc>
                <a:extLst>
                  <a:ext uri="{0D108BD9-81ED-4DB2-BD59-A6C34878D82A}">
                    <a16:rowId xmlns:a16="http://schemas.microsoft.com/office/drawing/2014/main" val="1040528287"/>
                  </a:ext>
                </a:extLst>
              </a:tr>
              <a:tr h="185420">
                <a:tc>
                  <a:txBody>
                    <a:bodyPr/>
                    <a:lstStyle/>
                    <a:p>
                      <a:r>
                        <a:rPr lang="en-US" sz="1600" dirty="0">
                          <a:solidFill>
                            <a:srgbClr val="000000"/>
                          </a:solidFill>
                        </a:rPr>
                        <a:t>shortest path tree (SPT) </a:t>
                      </a:r>
                    </a:p>
                  </a:txBody>
                  <a:tcPr/>
                </a:tc>
                <a:extLst>
                  <a:ext uri="{0D108BD9-81ED-4DB2-BD59-A6C34878D82A}">
                    <a16:rowId xmlns:a16="http://schemas.microsoft.com/office/drawing/2014/main" val="1652251757"/>
                  </a:ext>
                </a:extLst>
              </a:tr>
            </a:tbl>
          </a:graphicData>
        </a:graphic>
      </p:graphicFrame>
    </p:spTree>
    <p:extLst>
      <p:ext uri="{BB962C8B-B14F-4D97-AF65-F5344CB8AC3E}">
        <p14:creationId xmlns:p14="http://schemas.microsoft.com/office/powerpoint/2010/main" val="2957681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Command Reference for Chapter 8</a:t>
            </a:r>
          </a:p>
        </p:txBody>
      </p:sp>
      <p:graphicFrame>
        <p:nvGraphicFramePr>
          <p:cNvPr id="2" name="Table 1"/>
          <p:cNvGraphicFramePr>
            <a:graphicFrameLocks noGrp="1"/>
          </p:cNvGraphicFramePr>
          <p:nvPr>
            <p:extLst>
              <p:ext uri="{D42A27DB-BD31-4B8C-83A1-F6EECF244321}">
                <p14:modId xmlns:p14="http://schemas.microsoft.com/office/powerpoint/2010/main" val="309279765"/>
              </p:ext>
            </p:extLst>
          </p:nvPr>
        </p:nvGraphicFramePr>
        <p:xfrm>
          <a:off x="364435" y="836611"/>
          <a:ext cx="8415130" cy="3708400"/>
        </p:xfrm>
        <a:graphic>
          <a:graphicData uri="http://schemas.openxmlformats.org/drawingml/2006/table">
            <a:tbl>
              <a:tblPr firstRow="1" bandRow="1">
                <a:tableStyleId>{5C22544A-7EE6-4342-B048-85BDC9FD1C3A}</a:tableStyleId>
              </a:tblPr>
              <a:tblGrid>
                <a:gridCol w="4207565">
                  <a:extLst>
                    <a:ext uri="{9D8B030D-6E8A-4147-A177-3AD203B41FA5}">
                      <a16:colId xmlns:a16="http://schemas.microsoft.com/office/drawing/2014/main" val="3133942819"/>
                    </a:ext>
                  </a:extLst>
                </a:gridCol>
                <a:gridCol w="4207565">
                  <a:extLst>
                    <a:ext uri="{9D8B030D-6E8A-4147-A177-3AD203B41FA5}">
                      <a16:colId xmlns:a16="http://schemas.microsoft.com/office/drawing/2014/main" val="2120057216"/>
                    </a:ext>
                  </a:extLst>
                </a:gridCol>
              </a:tblGrid>
              <a:tr h="370840">
                <a:tc>
                  <a:txBody>
                    <a:bodyPr/>
                    <a:lstStyle/>
                    <a:p>
                      <a:r>
                        <a:rPr lang="en-US" sz="1600" dirty="0"/>
                        <a:t>Task</a:t>
                      </a:r>
                    </a:p>
                  </a:txBody>
                  <a:tcPr/>
                </a:tc>
                <a:tc>
                  <a:txBody>
                    <a:bodyPr/>
                    <a:lstStyle/>
                    <a:p>
                      <a:r>
                        <a:rPr lang="en-US" sz="1600" dirty="0"/>
                        <a:t>Command Syntax</a:t>
                      </a:r>
                    </a:p>
                  </a:txBody>
                  <a:tcPr/>
                </a:tc>
                <a:extLst>
                  <a:ext uri="{0D108BD9-81ED-4DB2-BD59-A6C34878D82A}">
                    <a16:rowId xmlns:a16="http://schemas.microsoft.com/office/drawing/2014/main" val="2640803396"/>
                  </a:ext>
                </a:extLst>
              </a:tr>
              <a:tr h="370840">
                <a:tc>
                  <a:txBody>
                    <a:bodyPr/>
                    <a:lstStyle/>
                    <a:p>
                      <a:r>
                        <a:rPr lang="en-US" sz="1600" dirty="0">
                          <a:solidFill>
                            <a:srgbClr val="000000"/>
                          </a:solidFill>
                        </a:rPr>
                        <a:t>Initialize the OSPF process</a:t>
                      </a:r>
                    </a:p>
                  </a:txBody>
                  <a:tcPr/>
                </a:tc>
                <a:tc>
                  <a:txBody>
                    <a:bodyPr/>
                    <a:lstStyle/>
                    <a:p>
                      <a:r>
                        <a:rPr lang="en-US" sz="1600" b="1" dirty="0">
                          <a:solidFill>
                            <a:srgbClr val="000000"/>
                          </a:solidFill>
                        </a:rPr>
                        <a:t>router ospf </a:t>
                      </a:r>
                      <a:r>
                        <a:rPr lang="en-US" sz="1600" i="1" dirty="0">
                          <a:solidFill>
                            <a:srgbClr val="000000"/>
                          </a:solidFill>
                        </a:rPr>
                        <a:t>process-id</a:t>
                      </a:r>
                      <a:r>
                        <a:rPr lang="en-US" sz="1600" dirty="0">
                          <a:solidFill>
                            <a:srgbClr val="000000"/>
                          </a:solidFill>
                        </a:rPr>
                        <a:t> </a:t>
                      </a:r>
                    </a:p>
                  </a:txBody>
                  <a:tcPr/>
                </a:tc>
                <a:extLst>
                  <a:ext uri="{0D108BD9-81ED-4DB2-BD59-A6C34878D82A}">
                    <a16:rowId xmlns:a16="http://schemas.microsoft.com/office/drawing/2014/main" val="3303805005"/>
                  </a:ext>
                </a:extLst>
              </a:tr>
              <a:tr h="370840">
                <a:tc>
                  <a:txBody>
                    <a:bodyPr/>
                    <a:lstStyle/>
                    <a:p>
                      <a:r>
                        <a:rPr lang="en-US" sz="1600" dirty="0">
                          <a:solidFill>
                            <a:srgbClr val="000000"/>
                          </a:solidFill>
                        </a:rPr>
                        <a:t>Enable OSPF on network interfaces matching a specified network range for a specific OSPF area</a:t>
                      </a:r>
                    </a:p>
                  </a:txBody>
                  <a:tcPr/>
                </a:tc>
                <a:tc>
                  <a:txBody>
                    <a:bodyPr/>
                    <a:lstStyle/>
                    <a:p>
                      <a:r>
                        <a:rPr lang="en-US" sz="1600" b="1" dirty="0">
                          <a:solidFill>
                            <a:srgbClr val="000000"/>
                          </a:solidFill>
                        </a:rPr>
                        <a:t>network</a:t>
                      </a:r>
                      <a:r>
                        <a:rPr lang="en-US" sz="1600" dirty="0">
                          <a:solidFill>
                            <a:srgbClr val="000000"/>
                          </a:solidFill>
                        </a:rPr>
                        <a:t> </a:t>
                      </a:r>
                      <a:r>
                        <a:rPr lang="en-US" sz="1600" i="1" dirty="0">
                          <a:solidFill>
                            <a:srgbClr val="000000"/>
                          </a:solidFill>
                        </a:rPr>
                        <a:t>ip-address wildcard-mask </a:t>
                      </a:r>
                      <a:r>
                        <a:rPr lang="en-US" sz="1600" b="1" dirty="0">
                          <a:solidFill>
                            <a:srgbClr val="000000"/>
                          </a:solidFill>
                        </a:rPr>
                        <a:t>area</a:t>
                      </a:r>
                      <a:r>
                        <a:rPr lang="en-US" sz="1600" dirty="0">
                          <a:solidFill>
                            <a:srgbClr val="000000"/>
                          </a:solidFill>
                        </a:rPr>
                        <a:t> </a:t>
                      </a:r>
                      <a:r>
                        <a:rPr lang="en-US" sz="1600" i="1" dirty="0">
                          <a:solidFill>
                            <a:srgbClr val="000000"/>
                          </a:solidFill>
                        </a:rPr>
                        <a:t>area-id</a:t>
                      </a:r>
                    </a:p>
                    <a:p>
                      <a:endParaRPr lang="en-US" sz="1600" dirty="0">
                        <a:solidFill>
                          <a:srgbClr val="000000"/>
                        </a:solidFill>
                      </a:endParaRPr>
                    </a:p>
                  </a:txBody>
                  <a:tcPr/>
                </a:tc>
                <a:extLst>
                  <a:ext uri="{0D108BD9-81ED-4DB2-BD59-A6C34878D82A}">
                    <a16:rowId xmlns:a16="http://schemas.microsoft.com/office/drawing/2014/main" val="1860627843"/>
                  </a:ext>
                </a:extLst>
              </a:tr>
              <a:tr h="370840">
                <a:tc>
                  <a:txBody>
                    <a:bodyPr/>
                    <a:lstStyle/>
                    <a:p>
                      <a:r>
                        <a:rPr lang="en-US" sz="1600" dirty="0">
                          <a:solidFill>
                            <a:srgbClr val="000000"/>
                          </a:solidFill>
                        </a:rPr>
                        <a:t>Enable OSPF on an explicit specific network interface for a specific OSPF area</a:t>
                      </a:r>
                    </a:p>
                  </a:txBody>
                  <a:tcPr/>
                </a:tc>
                <a:tc>
                  <a:txBody>
                    <a:bodyPr/>
                    <a:lstStyle/>
                    <a:p>
                      <a:r>
                        <a:rPr lang="en-US" sz="1600" b="1" i="0" u="none" strike="noStrike" kern="1200" baseline="0" dirty="0">
                          <a:solidFill>
                            <a:srgbClr val="000000"/>
                          </a:solidFill>
                          <a:latin typeface="+mn-lt"/>
                          <a:ea typeface="+mn-ea"/>
                          <a:cs typeface="+mn-cs"/>
                        </a:rPr>
                        <a:t>ip ospf </a:t>
                      </a:r>
                      <a:r>
                        <a:rPr lang="en-US" sz="1600" b="0" i="1" u="none" strike="noStrike" kern="1200" baseline="0" dirty="0">
                          <a:solidFill>
                            <a:srgbClr val="000000"/>
                          </a:solidFill>
                          <a:latin typeface="+mn-lt"/>
                          <a:ea typeface="+mn-ea"/>
                          <a:cs typeface="+mn-cs"/>
                        </a:rPr>
                        <a:t>process-id</a:t>
                      </a:r>
                      <a:r>
                        <a:rPr lang="en-US" sz="1600" b="0" i="0" u="none" strike="noStrike" kern="1200" baseline="0" dirty="0">
                          <a:solidFill>
                            <a:srgbClr val="000000"/>
                          </a:solidFill>
                          <a:latin typeface="+mn-lt"/>
                          <a:ea typeface="+mn-ea"/>
                          <a:cs typeface="+mn-cs"/>
                        </a:rPr>
                        <a:t> </a:t>
                      </a:r>
                      <a:r>
                        <a:rPr lang="en-US" sz="1600" b="1" i="0" u="none" strike="noStrike" kern="1200" baseline="0" dirty="0">
                          <a:solidFill>
                            <a:srgbClr val="000000"/>
                          </a:solidFill>
                          <a:latin typeface="+mn-lt"/>
                          <a:ea typeface="+mn-ea"/>
                          <a:cs typeface="+mn-cs"/>
                        </a:rPr>
                        <a:t>area</a:t>
                      </a:r>
                      <a:r>
                        <a:rPr lang="en-US" sz="1600" b="0" i="0" u="none" strike="noStrike" kern="1200" baseline="0" dirty="0">
                          <a:solidFill>
                            <a:srgbClr val="000000"/>
                          </a:solidFill>
                          <a:latin typeface="+mn-lt"/>
                          <a:ea typeface="+mn-ea"/>
                          <a:cs typeface="+mn-cs"/>
                        </a:rPr>
                        <a:t> </a:t>
                      </a:r>
                      <a:r>
                        <a:rPr lang="en-US" sz="1600" b="0" i="1" u="none" strike="noStrike" kern="1200" baseline="0" dirty="0">
                          <a:solidFill>
                            <a:srgbClr val="000000"/>
                          </a:solidFill>
                          <a:latin typeface="+mn-lt"/>
                          <a:ea typeface="+mn-ea"/>
                          <a:cs typeface="+mn-cs"/>
                        </a:rPr>
                        <a:t>area-id</a:t>
                      </a:r>
                    </a:p>
                    <a:p>
                      <a:endParaRPr lang="en-US" sz="1600" b="0" i="0" u="none" strike="noStrike" kern="1200" baseline="0" dirty="0">
                        <a:solidFill>
                          <a:srgbClr val="000000"/>
                        </a:solidFill>
                        <a:latin typeface="+mn-lt"/>
                        <a:ea typeface="+mn-ea"/>
                        <a:cs typeface="+mn-cs"/>
                      </a:endParaRPr>
                    </a:p>
                  </a:txBody>
                  <a:tcPr/>
                </a:tc>
                <a:extLst>
                  <a:ext uri="{0D108BD9-81ED-4DB2-BD59-A6C34878D82A}">
                    <a16:rowId xmlns:a16="http://schemas.microsoft.com/office/drawing/2014/main" val="2206863053"/>
                  </a:ext>
                </a:extLst>
              </a:tr>
              <a:tr h="370840">
                <a:tc>
                  <a:txBody>
                    <a:bodyPr/>
                    <a:lstStyle/>
                    <a:p>
                      <a:r>
                        <a:rPr lang="en-US" sz="1600" dirty="0">
                          <a:solidFill>
                            <a:srgbClr val="000000"/>
                          </a:solidFill>
                        </a:rPr>
                        <a:t>Configure a specific interface as passive</a:t>
                      </a:r>
                    </a:p>
                  </a:txBody>
                  <a:tcPr/>
                </a:tc>
                <a:tc>
                  <a:txBody>
                    <a:bodyPr/>
                    <a:lstStyle/>
                    <a:p>
                      <a:r>
                        <a:rPr lang="en-US" sz="1600" b="1" dirty="0">
                          <a:solidFill>
                            <a:srgbClr val="000000"/>
                          </a:solidFill>
                        </a:rPr>
                        <a:t>passive </a:t>
                      </a:r>
                      <a:r>
                        <a:rPr lang="en-US" sz="1600" i="1" dirty="0">
                          <a:solidFill>
                            <a:srgbClr val="000000"/>
                          </a:solidFill>
                        </a:rPr>
                        <a:t>interface-id </a:t>
                      </a:r>
                    </a:p>
                  </a:txBody>
                  <a:tcPr/>
                </a:tc>
                <a:extLst>
                  <a:ext uri="{0D108BD9-81ED-4DB2-BD59-A6C34878D82A}">
                    <a16:rowId xmlns:a16="http://schemas.microsoft.com/office/drawing/2014/main" val="1924228875"/>
                  </a:ext>
                </a:extLst>
              </a:tr>
              <a:tr h="370840">
                <a:tc>
                  <a:txBody>
                    <a:bodyPr/>
                    <a:lstStyle/>
                    <a:p>
                      <a:r>
                        <a:rPr lang="en-US" sz="1600" dirty="0">
                          <a:solidFill>
                            <a:srgbClr val="000000"/>
                          </a:solidFill>
                        </a:rPr>
                        <a:t>Configure all interfaces as passive</a:t>
                      </a:r>
                    </a:p>
                  </a:txBody>
                  <a:tcPr/>
                </a:tc>
                <a:tc>
                  <a:txBody>
                    <a:bodyPr/>
                    <a:lstStyle/>
                    <a:p>
                      <a:r>
                        <a:rPr lang="en-US" sz="1600" b="1" dirty="0">
                          <a:solidFill>
                            <a:srgbClr val="000000"/>
                          </a:solidFill>
                        </a:rPr>
                        <a:t>passive interface default </a:t>
                      </a:r>
                    </a:p>
                  </a:txBody>
                  <a:tcPr/>
                </a:tc>
                <a:extLst>
                  <a:ext uri="{0D108BD9-81ED-4DB2-BD59-A6C34878D82A}">
                    <a16:rowId xmlns:a16="http://schemas.microsoft.com/office/drawing/2014/main" val="844532499"/>
                  </a:ext>
                </a:extLst>
              </a:tr>
              <a:tr h="370840">
                <a:tc>
                  <a:txBody>
                    <a:bodyPr/>
                    <a:lstStyle/>
                    <a:p>
                      <a:r>
                        <a:rPr lang="en-US" sz="1600" dirty="0">
                          <a:solidFill>
                            <a:srgbClr val="000000"/>
                          </a:solidFill>
                        </a:rPr>
                        <a:t>Advertise a default route into OSPF</a:t>
                      </a:r>
                    </a:p>
                  </a:txBody>
                  <a:tcPr/>
                </a:tc>
                <a:tc>
                  <a:txBody>
                    <a:bodyPr/>
                    <a:lstStyle/>
                    <a:p>
                      <a:r>
                        <a:rPr lang="en-US" sz="1600" b="1" dirty="0">
                          <a:solidFill>
                            <a:srgbClr val="000000"/>
                          </a:solidFill>
                        </a:rPr>
                        <a:t>default-information originate </a:t>
                      </a:r>
                      <a:r>
                        <a:rPr lang="en-US" sz="1600" dirty="0">
                          <a:solidFill>
                            <a:srgbClr val="000000"/>
                          </a:solidFill>
                        </a:rPr>
                        <a:t>[</a:t>
                      </a:r>
                      <a:r>
                        <a:rPr lang="en-US" sz="1600" b="1" dirty="0">
                          <a:solidFill>
                            <a:srgbClr val="000000"/>
                          </a:solidFill>
                        </a:rPr>
                        <a:t>always</a:t>
                      </a:r>
                      <a:r>
                        <a:rPr lang="en-US" sz="1600" dirty="0">
                          <a:solidFill>
                            <a:srgbClr val="000000"/>
                          </a:solidFill>
                        </a:rPr>
                        <a:t>] [</a:t>
                      </a:r>
                      <a:r>
                        <a:rPr lang="en-US" sz="1600" b="1" dirty="0">
                          <a:solidFill>
                            <a:srgbClr val="000000"/>
                          </a:solidFill>
                        </a:rPr>
                        <a:t>metric</a:t>
                      </a:r>
                      <a:r>
                        <a:rPr lang="en-US" sz="1600" dirty="0">
                          <a:solidFill>
                            <a:srgbClr val="000000"/>
                          </a:solidFill>
                        </a:rPr>
                        <a:t> </a:t>
                      </a:r>
                      <a:r>
                        <a:rPr lang="en-US" sz="1600" i="1" dirty="0">
                          <a:solidFill>
                            <a:srgbClr val="000000"/>
                          </a:solidFill>
                        </a:rPr>
                        <a:t>metric-value</a:t>
                      </a:r>
                      <a:r>
                        <a:rPr lang="en-US" sz="1600" dirty="0">
                          <a:solidFill>
                            <a:srgbClr val="000000"/>
                          </a:solidFill>
                        </a:rPr>
                        <a:t>] [</a:t>
                      </a:r>
                      <a:r>
                        <a:rPr lang="en-US" sz="1600" b="1" dirty="0">
                          <a:solidFill>
                            <a:srgbClr val="000000"/>
                          </a:solidFill>
                        </a:rPr>
                        <a:t>metric-type</a:t>
                      </a:r>
                      <a:r>
                        <a:rPr lang="en-US" sz="1600" dirty="0">
                          <a:solidFill>
                            <a:srgbClr val="000000"/>
                          </a:solidFill>
                        </a:rPr>
                        <a:t> </a:t>
                      </a:r>
                      <a:r>
                        <a:rPr lang="en-US" sz="1600" i="1" dirty="0">
                          <a:solidFill>
                            <a:srgbClr val="000000"/>
                          </a:solidFill>
                        </a:rPr>
                        <a:t>type-value</a:t>
                      </a:r>
                      <a:r>
                        <a:rPr lang="en-US" sz="1600" dirty="0">
                          <a:solidFill>
                            <a:srgbClr val="000000"/>
                          </a:solidFill>
                        </a:rPr>
                        <a:t>] </a:t>
                      </a:r>
                    </a:p>
                  </a:txBody>
                  <a:tcPr/>
                </a:tc>
                <a:extLst>
                  <a:ext uri="{0D108BD9-81ED-4DB2-BD59-A6C34878D82A}">
                    <a16:rowId xmlns:a16="http://schemas.microsoft.com/office/drawing/2014/main" val="543536334"/>
                  </a:ext>
                </a:extLst>
              </a:tr>
            </a:tbl>
          </a:graphicData>
        </a:graphic>
      </p:graphicFrame>
    </p:spTree>
    <p:extLst>
      <p:ext uri="{BB962C8B-B14F-4D97-AF65-F5344CB8AC3E}">
        <p14:creationId xmlns:p14="http://schemas.microsoft.com/office/powerpoint/2010/main" val="324721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Command Reference for Chapter 8 (Cont.)</a:t>
            </a:r>
          </a:p>
        </p:txBody>
      </p:sp>
      <p:graphicFrame>
        <p:nvGraphicFramePr>
          <p:cNvPr id="2" name="Table 1"/>
          <p:cNvGraphicFramePr>
            <a:graphicFrameLocks noGrp="1"/>
          </p:cNvGraphicFramePr>
          <p:nvPr>
            <p:extLst>
              <p:ext uri="{D42A27DB-BD31-4B8C-83A1-F6EECF244321}">
                <p14:modId xmlns:p14="http://schemas.microsoft.com/office/powerpoint/2010/main" val="1977336237"/>
              </p:ext>
            </p:extLst>
          </p:nvPr>
        </p:nvGraphicFramePr>
        <p:xfrm>
          <a:off x="364435" y="836611"/>
          <a:ext cx="8415130" cy="3637280"/>
        </p:xfrm>
        <a:graphic>
          <a:graphicData uri="http://schemas.openxmlformats.org/drawingml/2006/table">
            <a:tbl>
              <a:tblPr firstRow="1" bandRow="1">
                <a:tableStyleId>{5C22544A-7EE6-4342-B048-85BDC9FD1C3A}</a:tableStyleId>
              </a:tblPr>
              <a:tblGrid>
                <a:gridCol w="4207565">
                  <a:extLst>
                    <a:ext uri="{9D8B030D-6E8A-4147-A177-3AD203B41FA5}">
                      <a16:colId xmlns:a16="http://schemas.microsoft.com/office/drawing/2014/main" val="3133942819"/>
                    </a:ext>
                  </a:extLst>
                </a:gridCol>
                <a:gridCol w="4207565">
                  <a:extLst>
                    <a:ext uri="{9D8B030D-6E8A-4147-A177-3AD203B41FA5}">
                      <a16:colId xmlns:a16="http://schemas.microsoft.com/office/drawing/2014/main" val="2120057216"/>
                    </a:ext>
                  </a:extLst>
                </a:gridCol>
              </a:tblGrid>
              <a:tr h="370840">
                <a:tc>
                  <a:txBody>
                    <a:bodyPr/>
                    <a:lstStyle/>
                    <a:p>
                      <a:r>
                        <a:rPr lang="en-US" sz="1600" dirty="0"/>
                        <a:t>Task</a:t>
                      </a:r>
                    </a:p>
                  </a:txBody>
                  <a:tcPr/>
                </a:tc>
                <a:tc>
                  <a:txBody>
                    <a:bodyPr/>
                    <a:lstStyle/>
                    <a:p>
                      <a:r>
                        <a:rPr lang="en-US" sz="1600" dirty="0"/>
                        <a:t>Command Syntax</a:t>
                      </a:r>
                    </a:p>
                  </a:txBody>
                  <a:tcPr/>
                </a:tc>
                <a:extLst>
                  <a:ext uri="{0D108BD9-81ED-4DB2-BD59-A6C34878D82A}">
                    <a16:rowId xmlns:a16="http://schemas.microsoft.com/office/drawing/2014/main" val="2640803396"/>
                  </a:ext>
                </a:extLst>
              </a:tr>
              <a:tr h="370840">
                <a:tc>
                  <a:txBody>
                    <a:bodyPr/>
                    <a:lstStyle/>
                    <a:p>
                      <a:r>
                        <a:rPr lang="en-US" sz="1600" dirty="0">
                          <a:solidFill>
                            <a:srgbClr val="000000"/>
                          </a:solidFill>
                        </a:rPr>
                        <a:t>Modify the OSPF reference bandwidth for dynamic interface metric costing</a:t>
                      </a:r>
                    </a:p>
                  </a:txBody>
                  <a:tcPr/>
                </a:tc>
                <a:tc>
                  <a:txBody>
                    <a:bodyPr/>
                    <a:lstStyle/>
                    <a:p>
                      <a:r>
                        <a:rPr lang="en-US" sz="1600" b="1" dirty="0">
                          <a:solidFill>
                            <a:srgbClr val="000000"/>
                          </a:solidFill>
                        </a:rPr>
                        <a:t>auto-cost reference-bandwidth </a:t>
                      </a:r>
                      <a:r>
                        <a:rPr lang="en-US" sz="1600" i="1" dirty="0">
                          <a:solidFill>
                            <a:srgbClr val="000000"/>
                          </a:solidFill>
                        </a:rPr>
                        <a:t>bandwidth-in-mbps </a:t>
                      </a:r>
                    </a:p>
                  </a:txBody>
                  <a:tcPr/>
                </a:tc>
                <a:extLst>
                  <a:ext uri="{0D108BD9-81ED-4DB2-BD59-A6C34878D82A}">
                    <a16:rowId xmlns:a16="http://schemas.microsoft.com/office/drawing/2014/main" val="3303805005"/>
                  </a:ext>
                </a:extLst>
              </a:tr>
              <a:tr h="370840">
                <a:tc>
                  <a:txBody>
                    <a:bodyPr/>
                    <a:lstStyle/>
                    <a:p>
                      <a:r>
                        <a:rPr lang="en-US" sz="1600" dirty="0">
                          <a:solidFill>
                            <a:srgbClr val="000000"/>
                          </a:solidFill>
                        </a:rPr>
                        <a:t>Statically set the OSPF metric for an interface</a:t>
                      </a:r>
                    </a:p>
                  </a:txBody>
                  <a:tcPr/>
                </a:tc>
                <a:tc>
                  <a:txBody>
                    <a:bodyPr/>
                    <a:lstStyle/>
                    <a:p>
                      <a:r>
                        <a:rPr lang="en-US" sz="1600" b="1" dirty="0" err="1">
                          <a:solidFill>
                            <a:srgbClr val="000000"/>
                          </a:solidFill>
                        </a:rPr>
                        <a:t>ip</a:t>
                      </a:r>
                      <a:r>
                        <a:rPr lang="en-US" sz="1600" b="1" dirty="0">
                          <a:solidFill>
                            <a:srgbClr val="000000"/>
                          </a:solidFill>
                        </a:rPr>
                        <a:t> ospf cost </a:t>
                      </a:r>
                      <a:r>
                        <a:rPr lang="en-US" sz="1600" i="1" dirty="0">
                          <a:solidFill>
                            <a:srgbClr val="000000"/>
                          </a:solidFill>
                        </a:rPr>
                        <a:t>1–65535</a:t>
                      </a:r>
                      <a:r>
                        <a:rPr lang="en-US" sz="1600" dirty="0">
                          <a:solidFill>
                            <a:srgbClr val="000000"/>
                          </a:solidFill>
                        </a:rPr>
                        <a:t> </a:t>
                      </a:r>
                    </a:p>
                  </a:txBody>
                  <a:tcPr/>
                </a:tc>
                <a:extLst>
                  <a:ext uri="{0D108BD9-81ED-4DB2-BD59-A6C34878D82A}">
                    <a16:rowId xmlns:a16="http://schemas.microsoft.com/office/drawing/2014/main" val="1860627843"/>
                  </a:ext>
                </a:extLst>
              </a:tr>
              <a:tr h="370840">
                <a:tc>
                  <a:txBody>
                    <a:bodyPr/>
                    <a:lstStyle/>
                    <a:p>
                      <a:r>
                        <a:rPr lang="en-US" sz="1600" dirty="0">
                          <a:solidFill>
                            <a:srgbClr val="000000"/>
                          </a:solidFill>
                        </a:rPr>
                        <a:t>Configure the OSPF priority for a DR/BDR election</a:t>
                      </a:r>
                    </a:p>
                  </a:txBody>
                  <a:tcPr/>
                </a:tc>
                <a:tc>
                  <a:txBody>
                    <a:bodyPr/>
                    <a:lstStyle/>
                    <a:p>
                      <a:r>
                        <a:rPr lang="en-US" sz="1600" b="1" i="0" u="none" strike="noStrike" kern="1200" baseline="0" dirty="0">
                          <a:solidFill>
                            <a:srgbClr val="000000"/>
                          </a:solidFill>
                          <a:latin typeface="+mn-lt"/>
                          <a:ea typeface="+mn-ea"/>
                          <a:cs typeface="+mn-cs"/>
                        </a:rPr>
                        <a:t>ip ospf priority </a:t>
                      </a:r>
                      <a:r>
                        <a:rPr lang="en-US" sz="1600" b="0" i="1" u="none" strike="noStrike" kern="1200" baseline="0" dirty="0">
                          <a:solidFill>
                            <a:srgbClr val="000000"/>
                          </a:solidFill>
                          <a:latin typeface="+mn-lt"/>
                          <a:ea typeface="+mn-ea"/>
                          <a:cs typeface="+mn-cs"/>
                        </a:rPr>
                        <a:t>0–255</a:t>
                      </a:r>
                    </a:p>
                  </a:txBody>
                  <a:tcPr/>
                </a:tc>
                <a:extLst>
                  <a:ext uri="{0D108BD9-81ED-4DB2-BD59-A6C34878D82A}">
                    <a16:rowId xmlns:a16="http://schemas.microsoft.com/office/drawing/2014/main" val="2206863053"/>
                  </a:ext>
                </a:extLst>
              </a:tr>
              <a:tr h="370840">
                <a:tc>
                  <a:txBody>
                    <a:bodyPr/>
                    <a:lstStyle/>
                    <a:p>
                      <a:r>
                        <a:rPr lang="en-US" sz="1600" dirty="0">
                          <a:solidFill>
                            <a:srgbClr val="000000"/>
                          </a:solidFill>
                        </a:rPr>
                        <a:t>Statically configure an interface as a broadcast OSPF network type</a:t>
                      </a:r>
                    </a:p>
                  </a:txBody>
                  <a:tcPr/>
                </a:tc>
                <a:tc>
                  <a:txBody>
                    <a:bodyPr/>
                    <a:lstStyle/>
                    <a:p>
                      <a:r>
                        <a:rPr lang="en-US" sz="1600" b="1" dirty="0">
                          <a:solidFill>
                            <a:srgbClr val="000000"/>
                          </a:solidFill>
                        </a:rPr>
                        <a:t>ip ospf network broadcast</a:t>
                      </a:r>
                    </a:p>
                  </a:txBody>
                  <a:tcPr/>
                </a:tc>
                <a:extLst>
                  <a:ext uri="{0D108BD9-81ED-4DB2-BD59-A6C34878D82A}">
                    <a16:rowId xmlns:a16="http://schemas.microsoft.com/office/drawing/2014/main" val="1924228875"/>
                  </a:ext>
                </a:extLst>
              </a:tr>
              <a:tr h="370840">
                <a:tc>
                  <a:txBody>
                    <a:bodyPr/>
                    <a:lstStyle/>
                    <a:p>
                      <a:r>
                        <a:rPr lang="en-US" sz="1600" dirty="0">
                          <a:solidFill>
                            <a:srgbClr val="000000"/>
                          </a:solidFill>
                        </a:rPr>
                        <a:t>Statically configure an interface as a point-to-point OSPF network type</a:t>
                      </a:r>
                    </a:p>
                  </a:txBody>
                  <a:tcPr/>
                </a:tc>
                <a:tc>
                  <a:txBody>
                    <a:bodyPr/>
                    <a:lstStyle/>
                    <a:p>
                      <a:r>
                        <a:rPr lang="en-US" sz="1600" b="1" dirty="0">
                          <a:solidFill>
                            <a:srgbClr val="000000"/>
                          </a:solidFill>
                        </a:rPr>
                        <a:t>ip ospf network point-to-point</a:t>
                      </a:r>
                    </a:p>
                  </a:txBody>
                  <a:tcPr/>
                </a:tc>
                <a:extLst>
                  <a:ext uri="{0D108BD9-81ED-4DB2-BD59-A6C34878D82A}">
                    <a16:rowId xmlns:a16="http://schemas.microsoft.com/office/drawing/2014/main" val="844532499"/>
                  </a:ext>
                </a:extLst>
              </a:tr>
              <a:tr h="370840">
                <a:tc>
                  <a:txBody>
                    <a:bodyPr/>
                    <a:lstStyle/>
                    <a:p>
                      <a:r>
                        <a:rPr lang="en-US" sz="1600" dirty="0">
                          <a:solidFill>
                            <a:srgbClr val="000000"/>
                          </a:solidFill>
                        </a:rPr>
                        <a:t>Restart the OSPF process</a:t>
                      </a:r>
                    </a:p>
                  </a:txBody>
                  <a:tcPr/>
                </a:tc>
                <a:tc>
                  <a:txBody>
                    <a:bodyPr/>
                    <a:lstStyle/>
                    <a:p>
                      <a:r>
                        <a:rPr lang="en-US" sz="1600" b="1" dirty="0">
                          <a:solidFill>
                            <a:srgbClr val="000000"/>
                          </a:solidFill>
                        </a:rPr>
                        <a:t>clear ip ospf process</a:t>
                      </a:r>
                    </a:p>
                  </a:txBody>
                  <a:tcPr/>
                </a:tc>
                <a:extLst>
                  <a:ext uri="{0D108BD9-81ED-4DB2-BD59-A6C34878D82A}">
                    <a16:rowId xmlns:a16="http://schemas.microsoft.com/office/drawing/2014/main" val="543536334"/>
                  </a:ext>
                </a:extLst>
              </a:tr>
            </a:tbl>
          </a:graphicData>
        </a:graphic>
      </p:graphicFrame>
    </p:spTree>
    <p:extLst>
      <p:ext uri="{BB962C8B-B14F-4D97-AF65-F5344CB8AC3E}">
        <p14:creationId xmlns:p14="http://schemas.microsoft.com/office/powerpoint/2010/main" val="2695348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Command Reference for Chapter 8 (Cont.)</a:t>
            </a:r>
          </a:p>
        </p:txBody>
      </p:sp>
      <p:graphicFrame>
        <p:nvGraphicFramePr>
          <p:cNvPr id="2" name="Table 1"/>
          <p:cNvGraphicFramePr>
            <a:graphicFrameLocks noGrp="1"/>
          </p:cNvGraphicFramePr>
          <p:nvPr>
            <p:extLst>
              <p:ext uri="{D42A27DB-BD31-4B8C-83A1-F6EECF244321}">
                <p14:modId xmlns:p14="http://schemas.microsoft.com/office/powerpoint/2010/main" val="1936891405"/>
              </p:ext>
            </p:extLst>
          </p:nvPr>
        </p:nvGraphicFramePr>
        <p:xfrm>
          <a:off x="364435" y="960349"/>
          <a:ext cx="8415130" cy="1899920"/>
        </p:xfrm>
        <a:graphic>
          <a:graphicData uri="http://schemas.openxmlformats.org/drawingml/2006/table">
            <a:tbl>
              <a:tblPr firstRow="1" bandRow="1">
                <a:tableStyleId>{5C22544A-7EE6-4342-B048-85BDC9FD1C3A}</a:tableStyleId>
              </a:tblPr>
              <a:tblGrid>
                <a:gridCol w="4207565">
                  <a:extLst>
                    <a:ext uri="{9D8B030D-6E8A-4147-A177-3AD203B41FA5}">
                      <a16:colId xmlns:a16="http://schemas.microsoft.com/office/drawing/2014/main" val="3133942819"/>
                    </a:ext>
                  </a:extLst>
                </a:gridCol>
                <a:gridCol w="4207565">
                  <a:extLst>
                    <a:ext uri="{9D8B030D-6E8A-4147-A177-3AD203B41FA5}">
                      <a16:colId xmlns:a16="http://schemas.microsoft.com/office/drawing/2014/main" val="2120057216"/>
                    </a:ext>
                  </a:extLst>
                </a:gridCol>
              </a:tblGrid>
              <a:tr h="370840">
                <a:tc>
                  <a:txBody>
                    <a:bodyPr/>
                    <a:lstStyle/>
                    <a:p>
                      <a:r>
                        <a:rPr lang="en-US" sz="1600" dirty="0"/>
                        <a:t>Task</a:t>
                      </a:r>
                    </a:p>
                  </a:txBody>
                  <a:tcPr/>
                </a:tc>
                <a:tc>
                  <a:txBody>
                    <a:bodyPr/>
                    <a:lstStyle/>
                    <a:p>
                      <a:r>
                        <a:rPr lang="en-US" sz="1600" dirty="0"/>
                        <a:t>Command Syntax</a:t>
                      </a:r>
                    </a:p>
                  </a:txBody>
                  <a:tcPr/>
                </a:tc>
                <a:extLst>
                  <a:ext uri="{0D108BD9-81ED-4DB2-BD59-A6C34878D82A}">
                    <a16:rowId xmlns:a16="http://schemas.microsoft.com/office/drawing/2014/main" val="2640803396"/>
                  </a:ext>
                </a:extLst>
              </a:tr>
              <a:tr h="370840">
                <a:tc>
                  <a:txBody>
                    <a:bodyPr/>
                    <a:lstStyle/>
                    <a:p>
                      <a:r>
                        <a:rPr lang="en-US" sz="1600" dirty="0">
                          <a:solidFill>
                            <a:srgbClr val="000000"/>
                          </a:solidFill>
                        </a:rPr>
                        <a:t>Display the OSPF interfaces on a router</a:t>
                      </a:r>
                    </a:p>
                  </a:txBody>
                  <a:tcPr/>
                </a:tc>
                <a:tc>
                  <a:txBody>
                    <a:bodyPr/>
                    <a:lstStyle/>
                    <a:p>
                      <a:r>
                        <a:rPr lang="en-US" sz="1600" b="1" dirty="0">
                          <a:solidFill>
                            <a:srgbClr val="000000"/>
                          </a:solidFill>
                        </a:rPr>
                        <a:t>show ip ospf interface </a:t>
                      </a:r>
                      <a:r>
                        <a:rPr lang="en-US" sz="1600" dirty="0">
                          <a:solidFill>
                            <a:srgbClr val="000000"/>
                          </a:solidFill>
                        </a:rPr>
                        <a:t>[</a:t>
                      </a:r>
                      <a:r>
                        <a:rPr lang="en-US" sz="1600" b="1" dirty="0">
                          <a:solidFill>
                            <a:srgbClr val="000000"/>
                          </a:solidFill>
                        </a:rPr>
                        <a:t>brief</a:t>
                      </a:r>
                      <a:r>
                        <a:rPr lang="en-US" sz="1600" dirty="0">
                          <a:solidFill>
                            <a:srgbClr val="000000"/>
                          </a:solidFill>
                        </a:rPr>
                        <a:t> | </a:t>
                      </a:r>
                      <a:r>
                        <a:rPr lang="en-US" sz="1600" i="1" dirty="0">
                          <a:solidFill>
                            <a:srgbClr val="000000"/>
                          </a:solidFill>
                        </a:rPr>
                        <a:t>interface-id</a:t>
                      </a:r>
                      <a:r>
                        <a:rPr lang="en-US" sz="1600" dirty="0">
                          <a:solidFill>
                            <a:srgbClr val="000000"/>
                          </a:solidFill>
                        </a:rPr>
                        <a:t>] </a:t>
                      </a:r>
                    </a:p>
                  </a:txBody>
                  <a:tcPr/>
                </a:tc>
                <a:extLst>
                  <a:ext uri="{0D108BD9-81ED-4DB2-BD59-A6C34878D82A}">
                    <a16:rowId xmlns:a16="http://schemas.microsoft.com/office/drawing/2014/main" val="3303805005"/>
                  </a:ext>
                </a:extLst>
              </a:tr>
              <a:tr h="370840">
                <a:tc>
                  <a:txBody>
                    <a:bodyPr/>
                    <a:lstStyle/>
                    <a:p>
                      <a:r>
                        <a:rPr lang="en-US" sz="1600" dirty="0">
                          <a:solidFill>
                            <a:srgbClr val="000000"/>
                          </a:solidFill>
                        </a:rPr>
                        <a:t>Display the OSPF neighbors and their current states</a:t>
                      </a:r>
                    </a:p>
                  </a:txBody>
                  <a:tcPr/>
                </a:tc>
                <a:tc>
                  <a:txBody>
                    <a:bodyPr/>
                    <a:lstStyle/>
                    <a:p>
                      <a:r>
                        <a:rPr lang="en-US" sz="1600" b="1" dirty="0">
                          <a:solidFill>
                            <a:srgbClr val="000000"/>
                          </a:solidFill>
                        </a:rPr>
                        <a:t>show ip ospf neighbor </a:t>
                      </a:r>
                      <a:r>
                        <a:rPr lang="en-US" sz="1600" dirty="0">
                          <a:solidFill>
                            <a:srgbClr val="000000"/>
                          </a:solidFill>
                        </a:rPr>
                        <a:t>[</a:t>
                      </a:r>
                      <a:r>
                        <a:rPr lang="en-US" sz="1600" b="1" dirty="0">
                          <a:solidFill>
                            <a:srgbClr val="000000"/>
                          </a:solidFill>
                        </a:rPr>
                        <a:t>detail</a:t>
                      </a:r>
                      <a:r>
                        <a:rPr lang="en-US" sz="1600" dirty="0">
                          <a:solidFill>
                            <a:srgbClr val="000000"/>
                          </a:solidFill>
                        </a:rPr>
                        <a:t>]</a:t>
                      </a:r>
                    </a:p>
                    <a:p>
                      <a:endParaRPr lang="en-US" sz="1600" dirty="0">
                        <a:solidFill>
                          <a:srgbClr val="000000"/>
                        </a:solidFill>
                      </a:endParaRPr>
                    </a:p>
                  </a:txBody>
                  <a:tcPr/>
                </a:tc>
                <a:extLst>
                  <a:ext uri="{0D108BD9-81ED-4DB2-BD59-A6C34878D82A}">
                    <a16:rowId xmlns:a16="http://schemas.microsoft.com/office/drawing/2014/main" val="1860627843"/>
                  </a:ext>
                </a:extLst>
              </a:tr>
              <a:tr h="370840">
                <a:tc>
                  <a:txBody>
                    <a:bodyPr/>
                    <a:lstStyle/>
                    <a:p>
                      <a:r>
                        <a:rPr lang="en-US" sz="1600" dirty="0">
                          <a:solidFill>
                            <a:srgbClr val="000000"/>
                          </a:solidFill>
                        </a:rPr>
                        <a:t>Display the OSPF routes that are installed in the RIB</a:t>
                      </a:r>
                    </a:p>
                  </a:txBody>
                  <a:tcPr/>
                </a:tc>
                <a:tc>
                  <a:txBody>
                    <a:bodyPr/>
                    <a:lstStyle/>
                    <a:p>
                      <a:r>
                        <a:rPr lang="en-US" sz="1600" b="1" i="0" u="none" strike="noStrike" kern="1200" baseline="0" dirty="0">
                          <a:solidFill>
                            <a:srgbClr val="000000"/>
                          </a:solidFill>
                          <a:latin typeface="+mn-lt"/>
                          <a:ea typeface="+mn-ea"/>
                          <a:cs typeface="+mn-cs"/>
                        </a:rPr>
                        <a:t>show ip route ospf</a:t>
                      </a:r>
                    </a:p>
                  </a:txBody>
                  <a:tcPr/>
                </a:tc>
                <a:extLst>
                  <a:ext uri="{0D108BD9-81ED-4DB2-BD59-A6C34878D82A}">
                    <a16:rowId xmlns:a16="http://schemas.microsoft.com/office/drawing/2014/main" val="2206863053"/>
                  </a:ext>
                </a:extLst>
              </a:tr>
            </a:tbl>
          </a:graphicData>
        </a:graphic>
      </p:graphicFrame>
    </p:spTree>
    <p:extLst>
      <p:ext uri="{BB962C8B-B14F-4D97-AF65-F5344CB8AC3E}">
        <p14:creationId xmlns:p14="http://schemas.microsoft.com/office/powerpoint/2010/main" val="1509718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190828277"/>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OSPF Fundamentals</a:t>
            </a:r>
            <a:br>
              <a:rPr lang="en-US" dirty="0"/>
            </a:br>
            <a:r>
              <a:rPr lang="en-US" sz="2400" dirty="0"/>
              <a:t>LSAs, LSDB, and SPT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27030" y="636587"/>
            <a:ext cx="8118458" cy="1935163"/>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OSPF sends link-state advertisements (LSAs) to neighboring routers. LSAs contain the link state and link metric. The received LSAs are stored in a local database called the link-state database (LSDB). The LSDB provides the topology of the network.  The SPT contains all network destinations within the OSPF domain. </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Figure 8-1 shows a simple OSPF topology and the SPT from R1’s and R4’s perspective. Notice that the local router’s perspective will always be the root (top of the tree).</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8927" y="2571750"/>
            <a:ext cx="4827633" cy="2243142"/>
          </a:xfrm>
          <a:prstGeom prst="rect">
            <a:avLst/>
          </a:prstGeom>
        </p:spPr>
      </p:pic>
    </p:spTree>
    <p:extLst>
      <p:ext uri="{BB962C8B-B14F-4D97-AF65-F5344CB8AC3E}">
        <p14:creationId xmlns:p14="http://schemas.microsoft.com/office/powerpoint/2010/main" val="1988677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OSPF Fundamentals</a:t>
            </a:r>
            <a:br>
              <a:rPr lang="en-US" dirty="0"/>
            </a:br>
            <a:r>
              <a:rPr lang="en-US" sz="2400" dirty="0"/>
              <a:t>OSPF Architecture</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27030" y="588962"/>
            <a:ext cx="8118458" cy="1878013"/>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OSPF uses multiple OSPF areas within the routing domain. OSPF uses a two-tier hierarchical architecture, where Area 0 is a special area known as the backbone, to which all other areas must connect. Nonbackbone areas advertise routes into the backbone. The backbone advertises routes into other nonbackbone areas.</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Figure 8-2 shows route advertisement into other areas. Area 12 routes are advertised to Area 0 and then into Area 34. Area 34 routes are advertised to Area 0 and then into Area 12. Area 0 routes are advertised into all other OSPF areas.</a:t>
            </a: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600" dirty="0">
              <a:solidFill>
                <a:srgbClr val="000000"/>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5683" y="2592705"/>
            <a:ext cx="5114121" cy="2157806"/>
          </a:xfrm>
          <a:prstGeom prst="rect">
            <a:avLst/>
          </a:prstGeom>
        </p:spPr>
      </p:pic>
    </p:spTree>
    <p:extLst>
      <p:ext uri="{BB962C8B-B14F-4D97-AF65-F5344CB8AC3E}">
        <p14:creationId xmlns:p14="http://schemas.microsoft.com/office/powerpoint/2010/main" val="1100569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634525"/>
          </a:xfrm>
        </p:spPr>
        <p:txBody>
          <a:bodyPr/>
          <a:lstStyle/>
          <a:p>
            <a:r>
              <a:rPr lang="en-US" sz="1600" dirty="0"/>
              <a:t>OSPF Fundamentals</a:t>
            </a:r>
            <a:br>
              <a:rPr lang="en-US" dirty="0"/>
            </a:br>
            <a:r>
              <a:rPr lang="en-US" sz="2400" dirty="0"/>
              <a:t>Inter-Router Communication</a:t>
            </a:r>
          </a:p>
        </p:txBody>
      </p:sp>
      <p:sp>
        <p:nvSpPr>
          <p:cNvPr id="5" name="Content Placeholder 3">
            <a:extLst>
              <a:ext uri="{FF2B5EF4-FFF2-40B4-BE49-F238E27FC236}">
                <a16:creationId xmlns:a16="http://schemas.microsoft.com/office/drawing/2014/main" id="{50693879-5816-3444-9D50-A12F1F37F5DE}"/>
              </a:ext>
            </a:extLst>
          </p:cNvPr>
          <p:cNvSpPr txBox="1">
            <a:spLocks/>
          </p:cNvSpPr>
          <p:nvPr/>
        </p:nvSpPr>
        <p:spPr>
          <a:xfrm>
            <a:off x="227029" y="600234"/>
            <a:ext cx="8345487" cy="537685"/>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lang="en-US" sz="2000" b="0" i="0" kern="1200" baseline="0">
                <a:solidFill>
                  <a:schemeClr val="bg1"/>
                </a:solidFill>
                <a:latin typeface="+mn-lt"/>
                <a:ea typeface="ＭＳ Ｐゴシック" charset="0"/>
                <a:cs typeface="CiscoSans ExtraLight"/>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l" defTabSz="684213" fontAlgn="base">
              <a:spcBef>
                <a:spcPts val="600"/>
              </a:spcBef>
              <a:spcAft>
                <a:spcPts val="600"/>
              </a:spcAft>
              <a:buClr>
                <a:schemeClr val="tx2"/>
              </a:buClr>
              <a:buSzPct val="90000"/>
            </a:pPr>
            <a:r>
              <a:rPr lang="en-US" sz="1600" dirty="0">
                <a:solidFill>
                  <a:srgbClr val="000000"/>
                </a:solidFill>
              </a:rPr>
              <a:t>OSPF uses the assigned IPv4 protocol 89 and multicast addresses 224.0.0.5 (All routers) and 224.0.0.6 (DR routers) where possible to reduce unnecessary traffic.</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27030" y="1137919"/>
            <a:ext cx="8118458" cy="296862"/>
          </a:xfrm>
        </p:spPr>
        <p:txBody>
          <a:bodyPr/>
          <a:lstStyle/>
          <a:p>
            <a:pPr marL="0" indent="0" algn="l" defTabSz="684213" fontAlgn="base">
              <a:spcBef>
                <a:spcPts val="600"/>
              </a:spcBef>
              <a:spcAft>
                <a:spcPts val="600"/>
              </a:spcAft>
              <a:buClr>
                <a:schemeClr val="tx2"/>
              </a:buClr>
              <a:buSzPct val="90000"/>
            </a:pPr>
            <a:r>
              <a:rPr lang="en-US" sz="1400" dirty="0">
                <a:solidFill>
                  <a:srgbClr val="000000"/>
                </a:solidFill>
              </a:rPr>
              <a:t>Table 8-2 briefly describes the five OSPF packet types.</a:t>
            </a:r>
          </a:p>
        </p:txBody>
      </p:sp>
      <p:graphicFrame>
        <p:nvGraphicFramePr>
          <p:cNvPr id="2" name="Table 1">
            <a:extLst>
              <a:ext uri="{FF2B5EF4-FFF2-40B4-BE49-F238E27FC236}">
                <a16:creationId xmlns:a16="http://schemas.microsoft.com/office/drawing/2014/main" id="{45D4560B-E138-4E31-9152-293A948DF77E}"/>
              </a:ext>
            </a:extLst>
          </p:cNvPr>
          <p:cNvGraphicFramePr>
            <a:graphicFrameLocks noGrp="1"/>
          </p:cNvGraphicFramePr>
          <p:nvPr>
            <p:extLst>
              <p:ext uri="{D42A27DB-BD31-4B8C-83A1-F6EECF244321}">
                <p14:modId xmlns:p14="http://schemas.microsoft.com/office/powerpoint/2010/main" val="1835411540"/>
              </p:ext>
            </p:extLst>
          </p:nvPr>
        </p:nvGraphicFramePr>
        <p:xfrm>
          <a:off x="227030" y="1451610"/>
          <a:ext cx="8345487" cy="3265912"/>
        </p:xfrm>
        <a:graphic>
          <a:graphicData uri="http://schemas.openxmlformats.org/drawingml/2006/table">
            <a:tbl>
              <a:tblPr firstRow="1" bandRow="1">
                <a:tableStyleId>{5C22544A-7EE6-4342-B048-85BDC9FD1C3A}</a:tableStyleId>
              </a:tblPr>
              <a:tblGrid>
                <a:gridCol w="630221">
                  <a:extLst>
                    <a:ext uri="{9D8B030D-6E8A-4147-A177-3AD203B41FA5}">
                      <a16:colId xmlns:a16="http://schemas.microsoft.com/office/drawing/2014/main" val="4087722450"/>
                    </a:ext>
                  </a:extLst>
                </a:gridCol>
                <a:gridCol w="2251580">
                  <a:extLst>
                    <a:ext uri="{9D8B030D-6E8A-4147-A177-3AD203B41FA5}">
                      <a16:colId xmlns:a16="http://schemas.microsoft.com/office/drawing/2014/main" val="3837304319"/>
                    </a:ext>
                  </a:extLst>
                </a:gridCol>
                <a:gridCol w="5463686">
                  <a:extLst>
                    <a:ext uri="{9D8B030D-6E8A-4147-A177-3AD203B41FA5}">
                      <a16:colId xmlns:a16="http://schemas.microsoft.com/office/drawing/2014/main" val="4201205231"/>
                    </a:ext>
                  </a:extLst>
                </a:gridCol>
              </a:tblGrid>
              <a:tr h="461752">
                <a:tc>
                  <a:txBody>
                    <a:bodyPr/>
                    <a:lstStyle/>
                    <a:p>
                      <a:r>
                        <a:rPr lang="en-US" dirty="0"/>
                        <a:t>Type</a:t>
                      </a:r>
                    </a:p>
                  </a:txBody>
                  <a:tcPr/>
                </a:tc>
                <a:tc>
                  <a:txBody>
                    <a:bodyPr/>
                    <a:lstStyle/>
                    <a:p>
                      <a:r>
                        <a:rPr lang="en-US" dirty="0"/>
                        <a:t>Packet Name</a:t>
                      </a:r>
                    </a:p>
                  </a:txBody>
                  <a:tcPr/>
                </a:tc>
                <a:tc>
                  <a:txBody>
                    <a:bodyPr/>
                    <a:lstStyle/>
                    <a:p>
                      <a:r>
                        <a:rPr lang="en-US" dirty="0"/>
                        <a:t>Functional Overview</a:t>
                      </a:r>
                    </a:p>
                  </a:txBody>
                  <a:tcPr/>
                </a:tc>
                <a:extLst>
                  <a:ext uri="{0D108BD9-81ED-4DB2-BD59-A6C34878D82A}">
                    <a16:rowId xmlns:a16="http://schemas.microsoft.com/office/drawing/2014/main" val="1915448217"/>
                  </a:ext>
                </a:extLst>
              </a:tr>
              <a:tr h="658388">
                <a:tc>
                  <a:txBody>
                    <a:bodyPr/>
                    <a:lstStyle/>
                    <a:p>
                      <a:r>
                        <a:rPr lang="en-US" dirty="0"/>
                        <a:t>1</a:t>
                      </a:r>
                    </a:p>
                  </a:txBody>
                  <a:tcPr/>
                </a:tc>
                <a:tc>
                  <a:txBody>
                    <a:bodyPr/>
                    <a:lstStyle/>
                    <a:p>
                      <a:r>
                        <a:rPr lang="en-US" dirty="0"/>
                        <a:t>Hello</a:t>
                      </a:r>
                    </a:p>
                  </a:txBody>
                  <a:tcPr/>
                </a:tc>
                <a:tc>
                  <a:txBody>
                    <a:bodyPr/>
                    <a:lstStyle/>
                    <a:p>
                      <a:r>
                        <a:rPr lang="en-US" dirty="0"/>
                        <a:t>Discover and maintain neighbors. Packets are sent periodically on all OSPF interfaces to discover neighbors and ensure that other adjacent neighbors are still online.</a:t>
                      </a:r>
                    </a:p>
                  </a:txBody>
                  <a:tcPr/>
                </a:tc>
                <a:extLst>
                  <a:ext uri="{0D108BD9-81ED-4DB2-BD59-A6C34878D82A}">
                    <a16:rowId xmlns:a16="http://schemas.microsoft.com/office/drawing/2014/main" val="3015077231"/>
                  </a:ext>
                </a:extLst>
              </a:tr>
              <a:tr h="483128">
                <a:tc>
                  <a:txBody>
                    <a:bodyPr/>
                    <a:lstStyle/>
                    <a:p>
                      <a:r>
                        <a:rPr lang="en-US" dirty="0"/>
                        <a:t>2</a:t>
                      </a:r>
                    </a:p>
                  </a:txBody>
                  <a:tcPr/>
                </a:tc>
                <a:tc>
                  <a:txBody>
                    <a:bodyPr/>
                    <a:lstStyle/>
                    <a:p>
                      <a:r>
                        <a:rPr lang="en-US" dirty="0"/>
                        <a:t>Database description (DBD) or (DDP)</a:t>
                      </a:r>
                    </a:p>
                  </a:txBody>
                  <a:tcPr/>
                </a:tc>
                <a:tc>
                  <a:txBody>
                    <a:bodyPr/>
                    <a:lstStyle/>
                    <a:p>
                      <a:r>
                        <a:rPr lang="en-US" dirty="0"/>
                        <a:t>Summarize database contents. Packets are exchanged when an OSPF adjacency is formed. They describe the LSDB contents.</a:t>
                      </a:r>
                    </a:p>
                  </a:txBody>
                  <a:tcPr/>
                </a:tc>
                <a:extLst>
                  <a:ext uri="{0D108BD9-81ED-4DB2-BD59-A6C34878D82A}">
                    <a16:rowId xmlns:a16="http://schemas.microsoft.com/office/drawing/2014/main" val="1750516035"/>
                  </a:ext>
                </a:extLst>
              </a:tr>
              <a:tr h="461752">
                <a:tc>
                  <a:txBody>
                    <a:bodyPr/>
                    <a:lstStyle/>
                    <a:p>
                      <a:r>
                        <a:rPr lang="en-US" dirty="0"/>
                        <a:t>3</a:t>
                      </a:r>
                    </a:p>
                  </a:txBody>
                  <a:tcPr/>
                </a:tc>
                <a:tc>
                  <a:txBody>
                    <a:bodyPr/>
                    <a:lstStyle/>
                    <a:p>
                      <a:r>
                        <a:rPr lang="en-US" dirty="0"/>
                        <a:t>Link-state request (LSR)</a:t>
                      </a:r>
                    </a:p>
                  </a:txBody>
                  <a:tcPr/>
                </a:tc>
                <a:tc>
                  <a:txBody>
                    <a:bodyPr/>
                    <a:lstStyle/>
                    <a:p>
                      <a:r>
                        <a:rPr lang="en-US" dirty="0"/>
                        <a:t>Download databases. If a router thinks that part of its LSDB is stale, it requests part of a neighbor’s DB using this packet type.</a:t>
                      </a:r>
                    </a:p>
                  </a:txBody>
                  <a:tcPr/>
                </a:tc>
                <a:extLst>
                  <a:ext uri="{0D108BD9-81ED-4DB2-BD59-A6C34878D82A}">
                    <a16:rowId xmlns:a16="http://schemas.microsoft.com/office/drawing/2014/main" val="592355198"/>
                  </a:ext>
                </a:extLst>
              </a:tr>
              <a:tr h="461752">
                <a:tc>
                  <a:txBody>
                    <a:bodyPr/>
                    <a:lstStyle/>
                    <a:p>
                      <a:r>
                        <a:rPr lang="en-US" dirty="0"/>
                        <a:t>4</a:t>
                      </a:r>
                    </a:p>
                  </a:txBody>
                  <a:tcPr/>
                </a:tc>
                <a:tc>
                  <a:txBody>
                    <a:bodyPr/>
                    <a:lstStyle/>
                    <a:p>
                      <a:r>
                        <a:rPr lang="en-US" dirty="0"/>
                        <a:t>Link-state update (LSU)</a:t>
                      </a:r>
                    </a:p>
                  </a:txBody>
                  <a:tcPr/>
                </a:tc>
                <a:tc>
                  <a:txBody>
                    <a:bodyPr/>
                    <a:lstStyle/>
                    <a:p>
                      <a:r>
                        <a:rPr lang="en-US" dirty="0"/>
                        <a:t>Update databases. This is an explicit LSA for a specific network link and normally is sent in direct response to an LSR.</a:t>
                      </a:r>
                    </a:p>
                  </a:txBody>
                  <a:tcPr/>
                </a:tc>
                <a:extLst>
                  <a:ext uri="{0D108BD9-81ED-4DB2-BD59-A6C34878D82A}">
                    <a16:rowId xmlns:a16="http://schemas.microsoft.com/office/drawing/2014/main" val="672518039"/>
                  </a:ext>
                </a:extLst>
              </a:tr>
              <a:tr h="461752">
                <a:tc>
                  <a:txBody>
                    <a:bodyPr/>
                    <a:lstStyle/>
                    <a:p>
                      <a:r>
                        <a:rPr lang="en-US" dirty="0"/>
                        <a:t>5</a:t>
                      </a:r>
                    </a:p>
                  </a:txBody>
                  <a:tcPr/>
                </a:tc>
                <a:tc>
                  <a:txBody>
                    <a:bodyPr/>
                    <a:lstStyle/>
                    <a:p>
                      <a:r>
                        <a:rPr lang="en-US" dirty="0"/>
                        <a:t>Link-state ack</a:t>
                      </a:r>
                    </a:p>
                  </a:txBody>
                  <a:tcPr/>
                </a:tc>
                <a:tc>
                  <a:txBody>
                    <a:bodyPr/>
                    <a:lstStyle/>
                    <a:p>
                      <a:r>
                        <a:rPr lang="en-US" dirty="0"/>
                        <a:t>Flood acknowledgments. These are sent in response to LSA flooding, making flooding a reliable transport feature.</a:t>
                      </a:r>
                    </a:p>
                  </a:txBody>
                  <a:tcPr/>
                </a:tc>
                <a:extLst>
                  <a:ext uri="{0D108BD9-81ED-4DB2-BD59-A6C34878D82A}">
                    <a16:rowId xmlns:a16="http://schemas.microsoft.com/office/drawing/2014/main" val="244835229"/>
                  </a:ext>
                </a:extLst>
              </a:tr>
            </a:tbl>
          </a:graphicData>
        </a:graphic>
      </p:graphicFrame>
    </p:spTree>
    <p:extLst>
      <p:ext uri="{BB962C8B-B14F-4D97-AF65-F5344CB8AC3E}">
        <p14:creationId xmlns:p14="http://schemas.microsoft.com/office/powerpoint/2010/main" val="138907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OSPF Fundamentals</a:t>
            </a:r>
            <a:br>
              <a:rPr lang="en-US" dirty="0"/>
            </a:br>
            <a:r>
              <a:rPr lang="en-US" sz="2400" dirty="0"/>
              <a:t>OSPF Hello Packets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27030" y="538454"/>
            <a:ext cx="8118458" cy="296862"/>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Table 8-3 lists some data found within an OSPF hello packet.</a:t>
            </a:r>
          </a:p>
        </p:txBody>
      </p:sp>
      <p:graphicFrame>
        <p:nvGraphicFramePr>
          <p:cNvPr id="2" name="Table 1">
            <a:extLst>
              <a:ext uri="{FF2B5EF4-FFF2-40B4-BE49-F238E27FC236}">
                <a16:creationId xmlns:a16="http://schemas.microsoft.com/office/drawing/2014/main" id="{45D4560B-E138-4E31-9152-293A948DF77E}"/>
              </a:ext>
            </a:extLst>
          </p:cNvPr>
          <p:cNvGraphicFramePr>
            <a:graphicFrameLocks noGrp="1"/>
          </p:cNvGraphicFramePr>
          <p:nvPr>
            <p:extLst>
              <p:ext uri="{D42A27DB-BD31-4B8C-83A1-F6EECF244321}">
                <p14:modId xmlns:p14="http://schemas.microsoft.com/office/powerpoint/2010/main" val="1378511511"/>
              </p:ext>
            </p:extLst>
          </p:nvPr>
        </p:nvGraphicFramePr>
        <p:xfrm>
          <a:off x="227030" y="866775"/>
          <a:ext cx="7715266" cy="3709035"/>
        </p:xfrm>
        <a:graphic>
          <a:graphicData uri="http://schemas.openxmlformats.org/drawingml/2006/table">
            <a:tbl>
              <a:tblPr firstRow="1" bandRow="1">
                <a:tableStyleId>{5C22544A-7EE6-4342-B048-85BDC9FD1C3A}</a:tableStyleId>
              </a:tblPr>
              <a:tblGrid>
                <a:gridCol w="2251580">
                  <a:extLst>
                    <a:ext uri="{9D8B030D-6E8A-4147-A177-3AD203B41FA5}">
                      <a16:colId xmlns:a16="http://schemas.microsoft.com/office/drawing/2014/main" val="3837304319"/>
                    </a:ext>
                  </a:extLst>
                </a:gridCol>
                <a:gridCol w="5463686">
                  <a:extLst>
                    <a:ext uri="{9D8B030D-6E8A-4147-A177-3AD203B41FA5}">
                      <a16:colId xmlns:a16="http://schemas.microsoft.com/office/drawing/2014/main" val="4201205231"/>
                    </a:ext>
                  </a:extLst>
                </a:gridCol>
              </a:tblGrid>
              <a:tr h="295275">
                <a:tc>
                  <a:txBody>
                    <a:bodyPr/>
                    <a:lstStyle/>
                    <a:p>
                      <a:r>
                        <a:rPr lang="en-US" dirty="0"/>
                        <a:t>Data Field</a:t>
                      </a:r>
                    </a:p>
                  </a:txBody>
                  <a:tcPr/>
                </a:tc>
                <a:tc>
                  <a:txBody>
                    <a:bodyPr/>
                    <a:lstStyle/>
                    <a:p>
                      <a:r>
                        <a:rPr lang="en-US" dirty="0"/>
                        <a:t>Description</a:t>
                      </a:r>
                    </a:p>
                  </a:txBody>
                  <a:tcPr/>
                </a:tc>
                <a:extLst>
                  <a:ext uri="{0D108BD9-81ED-4DB2-BD59-A6C34878D82A}">
                    <a16:rowId xmlns:a16="http://schemas.microsoft.com/office/drawing/2014/main" val="1915448217"/>
                  </a:ext>
                </a:extLst>
              </a:tr>
              <a:tr h="266329">
                <a:tc>
                  <a:txBody>
                    <a:bodyPr/>
                    <a:lstStyle/>
                    <a:p>
                      <a:r>
                        <a:rPr lang="en-US" dirty="0"/>
                        <a:t>Router ID (RID)</a:t>
                      </a:r>
                    </a:p>
                  </a:txBody>
                  <a:tcPr/>
                </a:tc>
                <a:tc>
                  <a:txBody>
                    <a:bodyPr/>
                    <a:lstStyle/>
                    <a:p>
                      <a:r>
                        <a:rPr lang="en-US" dirty="0"/>
                        <a:t>A unique 32-bit ID within an OSPF domain.</a:t>
                      </a:r>
                    </a:p>
                  </a:txBody>
                  <a:tcPr/>
                </a:tc>
                <a:extLst>
                  <a:ext uri="{0D108BD9-81ED-4DB2-BD59-A6C34878D82A}">
                    <a16:rowId xmlns:a16="http://schemas.microsoft.com/office/drawing/2014/main" val="3015077231"/>
                  </a:ext>
                </a:extLst>
              </a:tr>
              <a:tr h="304429">
                <a:tc>
                  <a:txBody>
                    <a:bodyPr/>
                    <a:lstStyle/>
                    <a:p>
                      <a:r>
                        <a:rPr lang="en-US" dirty="0"/>
                        <a:t>Authentication options</a:t>
                      </a:r>
                    </a:p>
                  </a:txBody>
                  <a:tcPr/>
                </a:tc>
                <a:tc>
                  <a:txBody>
                    <a:bodyPr/>
                    <a:lstStyle/>
                    <a:p>
                      <a:r>
                        <a:rPr lang="en-US" dirty="0"/>
                        <a:t>Between OSPF routers: none, clear text, or MD5 authentication.</a:t>
                      </a:r>
                    </a:p>
                  </a:txBody>
                  <a:tcPr/>
                </a:tc>
                <a:extLst>
                  <a:ext uri="{0D108BD9-81ED-4DB2-BD59-A6C34878D82A}">
                    <a16:rowId xmlns:a16="http://schemas.microsoft.com/office/drawing/2014/main" val="1750516035"/>
                  </a:ext>
                </a:extLst>
              </a:tr>
              <a:tr h="461752">
                <a:tc>
                  <a:txBody>
                    <a:bodyPr/>
                    <a:lstStyle/>
                    <a:p>
                      <a:r>
                        <a:rPr lang="en-US" dirty="0"/>
                        <a:t>Area ID</a:t>
                      </a:r>
                    </a:p>
                  </a:txBody>
                  <a:tcPr/>
                </a:tc>
                <a:tc>
                  <a:txBody>
                    <a:bodyPr/>
                    <a:lstStyle/>
                    <a:p>
                      <a:r>
                        <a:rPr lang="en-US" dirty="0"/>
                        <a:t>An interface’s OSPF area. A 32-bit number written in dotted-decimal format (0.0.1.0) or decimal (256).</a:t>
                      </a:r>
                    </a:p>
                  </a:txBody>
                  <a:tcPr/>
                </a:tc>
                <a:extLst>
                  <a:ext uri="{0D108BD9-81ED-4DB2-BD59-A6C34878D82A}">
                    <a16:rowId xmlns:a16="http://schemas.microsoft.com/office/drawing/2014/main" val="592355198"/>
                  </a:ext>
                </a:extLst>
              </a:tr>
              <a:tr h="268234">
                <a:tc>
                  <a:txBody>
                    <a:bodyPr/>
                    <a:lstStyle/>
                    <a:p>
                      <a:r>
                        <a:rPr lang="en-US" dirty="0"/>
                        <a:t>Interface address mask</a:t>
                      </a:r>
                    </a:p>
                  </a:txBody>
                  <a:tcPr/>
                </a:tc>
                <a:tc>
                  <a:txBody>
                    <a:bodyPr/>
                    <a:lstStyle/>
                    <a:p>
                      <a:r>
                        <a:rPr lang="en-US" dirty="0"/>
                        <a:t>The interface’s primary IP address network mask.</a:t>
                      </a:r>
                    </a:p>
                  </a:txBody>
                  <a:tcPr/>
                </a:tc>
                <a:extLst>
                  <a:ext uri="{0D108BD9-81ED-4DB2-BD59-A6C34878D82A}">
                    <a16:rowId xmlns:a16="http://schemas.microsoft.com/office/drawing/2014/main" val="672518039"/>
                  </a:ext>
                </a:extLst>
              </a:tr>
              <a:tr h="283474">
                <a:tc>
                  <a:txBody>
                    <a:bodyPr/>
                    <a:lstStyle/>
                    <a:p>
                      <a:r>
                        <a:rPr lang="en-US" dirty="0"/>
                        <a:t>Interface priority</a:t>
                      </a:r>
                    </a:p>
                  </a:txBody>
                  <a:tcPr/>
                </a:tc>
                <a:tc>
                  <a:txBody>
                    <a:bodyPr/>
                    <a:lstStyle/>
                    <a:p>
                      <a:r>
                        <a:rPr lang="en-US" dirty="0"/>
                        <a:t>The router interface priority for DR elections.</a:t>
                      </a:r>
                    </a:p>
                  </a:txBody>
                  <a:tcPr/>
                </a:tc>
                <a:extLst>
                  <a:ext uri="{0D108BD9-81ED-4DB2-BD59-A6C34878D82A}">
                    <a16:rowId xmlns:a16="http://schemas.microsoft.com/office/drawing/2014/main" val="244835229"/>
                  </a:ext>
                </a:extLst>
              </a:tr>
              <a:tr h="264424">
                <a:tc>
                  <a:txBody>
                    <a:bodyPr/>
                    <a:lstStyle/>
                    <a:p>
                      <a:r>
                        <a:rPr lang="en-US" dirty="0"/>
                        <a:t>Hello interval</a:t>
                      </a:r>
                    </a:p>
                  </a:txBody>
                  <a:tcPr/>
                </a:tc>
                <a:tc>
                  <a:txBody>
                    <a:bodyPr/>
                    <a:lstStyle/>
                    <a:p>
                      <a:r>
                        <a:rPr lang="en-US" dirty="0"/>
                        <a:t>The time span, in seconds, that a router sends out hello packets.</a:t>
                      </a:r>
                    </a:p>
                  </a:txBody>
                  <a:tcPr/>
                </a:tc>
                <a:extLst>
                  <a:ext uri="{0D108BD9-81ED-4DB2-BD59-A6C34878D82A}">
                    <a16:rowId xmlns:a16="http://schemas.microsoft.com/office/drawing/2014/main" val="3232600883"/>
                  </a:ext>
                </a:extLst>
              </a:tr>
              <a:tr h="461752">
                <a:tc>
                  <a:txBody>
                    <a:bodyPr/>
                    <a:lstStyle/>
                    <a:p>
                      <a:r>
                        <a:rPr lang="en-US" dirty="0"/>
                        <a:t>Dead interval</a:t>
                      </a:r>
                    </a:p>
                  </a:txBody>
                  <a:tcPr/>
                </a:tc>
                <a:tc>
                  <a:txBody>
                    <a:bodyPr/>
                    <a:lstStyle/>
                    <a:p>
                      <a:r>
                        <a:rPr lang="en-US" dirty="0"/>
                        <a:t>The time span, in seconds, that a router waits to hear a hello from a neighbor router before it declares that router down.</a:t>
                      </a:r>
                    </a:p>
                  </a:txBody>
                  <a:tcPr/>
                </a:tc>
                <a:extLst>
                  <a:ext uri="{0D108BD9-81ED-4DB2-BD59-A6C34878D82A}">
                    <a16:rowId xmlns:a16="http://schemas.microsoft.com/office/drawing/2014/main" val="319196636"/>
                  </a:ext>
                </a:extLst>
              </a:tr>
              <a:tr h="325755">
                <a:tc>
                  <a:txBody>
                    <a:bodyPr/>
                    <a:lstStyle/>
                    <a:p>
                      <a:r>
                        <a:rPr lang="en-US" dirty="0"/>
                        <a:t>DR and BDR</a:t>
                      </a:r>
                    </a:p>
                  </a:txBody>
                  <a:tcPr/>
                </a:tc>
                <a:tc>
                  <a:txBody>
                    <a:bodyPr/>
                    <a:lstStyle/>
                    <a:p>
                      <a:r>
                        <a:rPr lang="en-US" dirty="0"/>
                        <a:t>IP address of the DR and backup DR (BDR) for the network link.</a:t>
                      </a:r>
                    </a:p>
                  </a:txBody>
                  <a:tcPr/>
                </a:tc>
                <a:extLst>
                  <a:ext uri="{0D108BD9-81ED-4DB2-BD59-A6C34878D82A}">
                    <a16:rowId xmlns:a16="http://schemas.microsoft.com/office/drawing/2014/main" val="3846314697"/>
                  </a:ext>
                </a:extLst>
              </a:tr>
              <a:tr h="461752">
                <a:tc>
                  <a:txBody>
                    <a:bodyPr/>
                    <a:lstStyle/>
                    <a:p>
                      <a:r>
                        <a:rPr lang="en-US" dirty="0"/>
                        <a:t>Active neighbor</a:t>
                      </a:r>
                    </a:p>
                  </a:txBody>
                  <a:tcPr/>
                </a:tc>
                <a:tc>
                  <a:txBody>
                    <a:bodyPr/>
                    <a:lstStyle/>
                    <a:p>
                      <a:r>
                        <a:rPr lang="en-US" dirty="0"/>
                        <a:t>A list of OSPF neighbors on the network segment. A router must have received a hello from the neighbor within the dead interval.</a:t>
                      </a:r>
                    </a:p>
                  </a:txBody>
                  <a:tcPr/>
                </a:tc>
                <a:extLst>
                  <a:ext uri="{0D108BD9-81ED-4DB2-BD59-A6C34878D82A}">
                    <a16:rowId xmlns:a16="http://schemas.microsoft.com/office/drawing/2014/main" val="2399277382"/>
                  </a:ext>
                </a:extLst>
              </a:tr>
            </a:tbl>
          </a:graphicData>
        </a:graphic>
      </p:graphicFrame>
    </p:spTree>
    <p:extLst>
      <p:ext uri="{BB962C8B-B14F-4D97-AF65-F5344CB8AC3E}">
        <p14:creationId xmlns:p14="http://schemas.microsoft.com/office/powerpoint/2010/main" val="1857338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504825"/>
          </a:xfrm>
        </p:spPr>
        <p:txBody>
          <a:bodyPr/>
          <a:lstStyle/>
          <a:p>
            <a:r>
              <a:rPr lang="en-US" sz="1600" dirty="0"/>
              <a:t>OSPF Fundamentals</a:t>
            </a:r>
            <a:br>
              <a:rPr lang="en-US" dirty="0"/>
            </a:br>
            <a:r>
              <a:rPr lang="en-US" sz="2400" dirty="0"/>
              <a:t>Neighbors</a:t>
            </a:r>
          </a:p>
        </p:txBody>
      </p:sp>
      <p:graphicFrame>
        <p:nvGraphicFramePr>
          <p:cNvPr id="2" name="Table 1">
            <a:extLst>
              <a:ext uri="{FF2B5EF4-FFF2-40B4-BE49-F238E27FC236}">
                <a16:creationId xmlns:a16="http://schemas.microsoft.com/office/drawing/2014/main" id="{45D4560B-E138-4E31-9152-293A948DF77E}"/>
              </a:ext>
            </a:extLst>
          </p:cNvPr>
          <p:cNvGraphicFramePr>
            <a:graphicFrameLocks noGrp="1"/>
          </p:cNvGraphicFramePr>
          <p:nvPr>
            <p:extLst>
              <p:ext uri="{D42A27DB-BD31-4B8C-83A1-F6EECF244321}">
                <p14:modId xmlns:p14="http://schemas.microsoft.com/office/powerpoint/2010/main" val="3990729407"/>
              </p:ext>
            </p:extLst>
          </p:nvPr>
        </p:nvGraphicFramePr>
        <p:xfrm>
          <a:off x="179405" y="558284"/>
          <a:ext cx="7715266" cy="4044315"/>
        </p:xfrm>
        <a:graphic>
          <a:graphicData uri="http://schemas.openxmlformats.org/drawingml/2006/table">
            <a:tbl>
              <a:tblPr firstRow="1" bandRow="1">
                <a:tableStyleId>{5C22544A-7EE6-4342-B048-85BDC9FD1C3A}</a:tableStyleId>
              </a:tblPr>
              <a:tblGrid>
                <a:gridCol w="2251580">
                  <a:extLst>
                    <a:ext uri="{9D8B030D-6E8A-4147-A177-3AD203B41FA5}">
                      <a16:colId xmlns:a16="http://schemas.microsoft.com/office/drawing/2014/main" val="3837304319"/>
                    </a:ext>
                  </a:extLst>
                </a:gridCol>
                <a:gridCol w="5463686">
                  <a:extLst>
                    <a:ext uri="{9D8B030D-6E8A-4147-A177-3AD203B41FA5}">
                      <a16:colId xmlns:a16="http://schemas.microsoft.com/office/drawing/2014/main" val="4201205231"/>
                    </a:ext>
                  </a:extLst>
                </a:gridCol>
              </a:tblGrid>
              <a:tr h="295275">
                <a:tc>
                  <a:txBody>
                    <a:bodyPr/>
                    <a:lstStyle/>
                    <a:p>
                      <a:r>
                        <a:rPr lang="en-US" dirty="0"/>
                        <a:t>State</a:t>
                      </a:r>
                    </a:p>
                  </a:txBody>
                  <a:tcPr/>
                </a:tc>
                <a:tc>
                  <a:txBody>
                    <a:bodyPr/>
                    <a:lstStyle/>
                    <a:p>
                      <a:r>
                        <a:rPr lang="en-US" dirty="0"/>
                        <a:t>Description</a:t>
                      </a:r>
                    </a:p>
                  </a:txBody>
                  <a:tcPr/>
                </a:tc>
                <a:extLst>
                  <a:ext uri="{0D108BD9-81ED-4DB2-BD59-A6C34878D82A}">
                    <a16:rowId xmlns:a16="http://schemas.microsoft.com/office/drawing/2014/main" val="1915448217"/>
                  </a:ext>
                </a:extLst>
              </a:tr>
              <a:tr h="266329">
                <a:tc>
                  <a:txBody>
                    <a:bodyPr/>
                    <a:lstStyle/>
                    <a:p>
                      <a:r>
                        <a:rPr lang="en-US" dirty="0"/>
                        <a:t>Down</a:t>
                      </a:r>
                    </a:p>
                  </a:txBody>
                  <a:tcPr/>
                </a:tc>
                <a:tc>
                  <a:txBody>
                    <a:bodyPr/>
                    <a:lstStyle/>
                    <a:p>
                      <a:r>
                        <a:rPr lang="en-US" dirty="0"/>
                        <a:t>The initial state of a neighbor relationship. Indicates that the router has not received any OSPF hello packets.</a:t>
                      </a:r>
                    </a:p>
                  </a:txBody>
                  <a:tcPr/>
                </a:tc>
                <a:extLst>
                  <a:ext uri="{0D108BD9-81ED-4DB2-BD59-A6C34878D82A}">
                    <a16:rowId xmlns:a16="http://schemas.microsoft.com/office/drawing/2014/main" val="3015077231"/>
                  </a:ext>
                </a:extLst>
              </a:tr>
              <a:tr h="304429">
                <a:tc>
                  <a:txBody>
                    <a:bodyPr/>
                    <a:lstStyle/>
                    <a:p>
                      <a:r>
                        <a:rPr lang="en-US" dirty="0"/>
                        <a:t>Attempt</a:t>
                      </a:r>
                    </a:p>
                  </a:txBody>
                  <a:tcPr/>
                </a:tc>
                <a:tc>
                  <a:txBody>
                    <a:bodyPr/>
                    <a:lstStyle/>
                    <a:p>
                      <a:r>
                        <a:rPr lang="en-US" dirty="0"/>
                        <a:t>Indicates that no information has been received recently, but the router is still attempting communication.</a:t>
                      </a:r>
                    </a:p>
                  </a:txBody>
                  <a:tcPr/>
                </a:tc>
                <a:extLst>
                  <a:ext uri="{0D108BD9-81ED-4DB2-BD59-A6C34878D82A}">
                    <a16:rowId xmlns:a16="http://schemas.microsoft.com/office/drawing/2014/main" val="1750516035"/>
                  </a:ext>
                </a:extLst>
              </a:tr>
              <a:tr h="461752">
                <a:tc>
                  <a:txBody>
                    <a:bodyPr/>
                    <a:lstStyle/>
                    <a:p>
                      <a:r>
                        <a:rPr lang="en-US" dirty="0"/>
                        <a:t>Init</a:t>
                      </a:r>
                    </a:p>
                  </a:txBody>
                  <a:tcPr/>
                </a:tc>
                <a:tc>
                  <a:txBody>
                    <a:bodyPr/>
                    <a:lstStyle/>
                    <a:p>
                      <a:r>
                        <a:rPr lang="en-US" dirty="0"/>
                        <a:t>Indicates that a hello packet has been received from another router, but bidirectional communication has not been established. </a:t>
                      </a:r>
                    </a:p>
                  </a:txBody>
                  <a:tcPr/>
                </a:tc>
                <a:extLst>
                  <a:ext uri="{0D108BD9-81ED-4DB2-BD59-A6C34878D82A}">
                    <a16:rowId xmlns:a16="http://schemas.microsoft.com/office/drawing/2014/main" val="592355198"/>
                  </a:ext>
                </a:extLst>
              </a:tr>
              <a:tr h="268234">
                <a:tc>
                  <a:txBody>
                    <a:bodyPr/>
                    <a:lstStyle/>
                    <a:p>
                      <a:r>
                        <a:rPr lang="en-US" dirty="0"/>
                        <a:t>2-Way</a:t>
                      </a:r>
                    </a:p>
                  </a:txBody>
                  <a:tcPr/>
                </a:tc>
                <a:tc>
                  <a:txBody>
                    <a:bodyPr/>
                    <a:lstStyle/>
                    <a:p>
                      <a:r>
                        <a:rPr lang="en-US" dirty="0"/>
                        <a:t>Bidirectional communication established. If a DR or BDR is needed, the election occurs during this state.</a:t>
                      </a:r>
                    </a:p>
                  </a:txBody>
                  <a:tcPr/>
                </a:tc>
                <a:extLst>
                  <a:ext uri="{0D108BD9-81ED-4DB2-BD59-A6C34878D82A}">
                    <a16:rowId xmlns:a16="http://schemas.microsoft.com/office/drawing/2014/main" val="672518039"/>
                  </a:ext>
                </a:extLst>
              </a:tr>
              <a:tr h="283474">
                <a:tc>
                  <a:txBody>
                    <a:bodyPr/>
                    <a:lstStyle/>
                    <a:p>
                      <a:r>
                        <a:rPr lang="en-US" dirty="0"/>
                        <a:t>ExStart</a:t>
                      </a:r>
                    </a:p>
                  </a:txBody>
                  <a:tcPr/>
                </a:tc>
                <a:tc>
                  <a:txBody>
                    <a:bodyPr/>
                    <a:lstStyle/>
                    <a:p>
                      <a:r>
                        <a:rPr lang="en-US" dirty="0"/>
                        <a:t>The first state in forming an adjacency. Routers identify which router will be the master or slave for the LSDB synchronization.</a:t>
                      </a:r>
                    </a:p>
                  </a:txBody>
                  <a:tcPr/>
                </a:tc>
                <a:extLst>
                  <a:ext uri="{0D108BD9-81ED-4DB2-BD59-A6C34878D82A}">
                    <a16:rowId xmlns:a16="http://schemas.microsoft.com/office/drawing/2014/main" val="244835229"/>
                  </a:ext>
                </a:extLst>
              </a:tr>
              <a:tr h="264424">
                <a:tc>
                  <a:txBody>
                    <a:bodyPr/>
                    <a:lstStyle/>
                    <a:p>
                      <a:r>
                        <a:rPr lang="en-US" dirty="0"/>
                        <a:t>Exchange</a:t>
                      </a:r>
                    </a:p>
                  </a:txBody>
                  <a:tcPr/>
                </a:tc>
                <a:tc>
                  <a:txBody>
                    <a:bodyPr/>
                    <a:lstStyle/>
                    <a:p>
                      <a:r>
                        <a:rPr lang="en-US" dirty="0"/>
                        <a:t>Routers are exchanging link states by using DBD packets.</a:t>
                      </a:r>
                    </a:p>
                  </a:txBody>
                  <a:tcPr/>
                </a:tc>
                <a:extLst>
                  <a:ext uri="{0D108BD9-81ED-4DB2-BD59-A6C34878D82A}">
                    <a16:rowId xmlns:a16="http://schemas.microsoft.com/office/drawing/2014/main" val="3232600883"/>
                  </a:ext>
                </a:extLst>
              </a:tr>
              <a:tr h="461752">
                <a:tc>
                  <a:txBody>
                    <a:bodyPr/>
                    <a:lstStyle/>
                    <a:p>
                      <a:r>
                        <a:rPr lang="en-US" dirty="0"/>
                        <a:t>Loading</a:t>
                      </a:r>
                    </a:p>
                  </a:txBody>
                  <a:tcPr/>
                </a:tc>
                <a:tc>
                  <a:txBody>
                    <a:bodyPr/>
                    <a:lstStyle/>
                    <a:p>
                      <a:r>
                        <a:rPr lang="en-US" dirty="0"/>
                        <a:t>LSRs sent to neighbor asking for more recent LSAs that have been discovered (but not received) in the Exchange state.</a:t>
                      </a:r>
                    </a:p>
                  </a:txBody>
                  <a:tcPr/>
                </a:tc>
                <a:extLst>
                  <a:ext uri="{0D108BD9-81ED-4DB2-BD59-A6C34878D82A}">
                    <a16:rowId xmlns:a16="http://schemas.microsoft.com/office/drawing/2014/main" val="319196636"/>
                  </a:ext>
                </a:extLst>
              </a:tr>
              <a:tr h="325755">
                <a:tc>
                  <a:txBody>
                    <a:bodyPr/>
                    <a:lstStyle/>
                    <a:p>
                      <a:r>
                        <a:rPr lang="en-US" dirty="0"/>
                        <a:t>Full</a:t>
                      </a:r>
                    </a:p>
                  </a:txBody>
                  <a:tcPr/>
                </a:tc>
                <a:tc>
                  <a:txBody>
                    <a:bodyPr/>
                    <a:lstStyle/>
                    <a:p>
                      <a:r>
                        <a:rPr lang="en-US" dirty="0"/>
                        <a:t>Neighboring routers are fully adjacent.</a:t>
                      </a:r>
                    </a:p>
                  </a:txBody>
                  <a:tcPr/>
                </a:tc>
                <a:extLst>
                  <a:ext uri="{0D108BD9-81ED-4DB2-BD59-A6C34878D82A}">
                    <a16:rowId xmlns:a16="http://schemas.microsoft.com/office/drawing/2014/main" val="3846314697"/>
                  </a:ext>
                </a:extLst>
              </a:tr>
            </a:tbl>
          </a:graphicData>
        </a:graphic>
      </p:graphicFrame>
      <p:sp>
        <p:nvSpPr>
          <p:cNvPr id="7" name="TextBox 6">
            <a:extLst>
              <a:ext uri="{FF2B5EF4-FFF2-40B4-BE49-F238E27FC236}">
                <a16:creationId xmlns:a16="http://schemas.microsoft.com/office/drawing/2014/main" id="{1B551E5E-87BF-4F56-85B6-EB266E84AFB3}"/>
              </a:ext>
            </a:extLst>
          </p:cNvPr>
          <p:cNvSpPr txBox="1"/>
          <p:nvPr/>
        </p:nvSpPr>
        <p:spPr>
          <a:xfrm>
            <a:off x="3095625" y="320159"/>
            <a:ext cx="2370136" cy="276999"/>
          </a:xfrm>
          <a:prstGeom prst="rect">
            <a:avLst/>
          </a:prstGeom>
          <a:noFill/>
        </p:spPr>
        <p:txBody>
          <a:bodyPr wrap="none" rtlCol="0">
            <a:spAutoFit/>
          </a:bodyPr>
          <a:lstStyle/>
          <a:p>
            <a:r>
              <a:rPr lang="en-US" sz="1200" dirty="0"/>
              <a:t>Table 8-4 OSPF neighbor states</a:t>
            </a:r>
          </a:p>
        </p:txBody>
      </p:sp>
    </p:spTree>
    <p:extLst>
      <p:ext uri="{BB962C8B-B14F-4D97-AF65-F5344CB8AC3E}">
        <p14:creationId xmlns:p14="http://schemas.microsoft.com/office/powerpoint/2010/main" val="2978706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OSPF Fundamentals</a:t>
            </a:r>
            <a:br>
              <a:rPr lang="en-US" dirty="0"/>
            </a:br>
            <a:r>
              <a:rPr lang="en-US" sz="2400" dirty="0"/>
              <a:t>DR and BDR</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27030" y="588962"/>
            <a:ext cx="3516295" cy="4106863"/>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If four routers share the same multi-access network, six OSPF adjacencies form, along with six occurrences of database flooding on a network. Figure 8-3 shows a simple four-router physical topology and the adjacencies established.</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Figure 8-5 shows how a DR simplifies a four-router topology with only three neighbor adjacencies.</a:t>
            </a: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600" dirty="0">
              <a:solidFill>
                <a:srgbClr val="000000"/>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3248" y="697546"/>
            <a:ext cx="4415071" cy="186537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53670" y="2791396"/>
            <a:ext cx="4894225" cy="1362456"/>
          </a:xfrm>
          <a:prstGeom prst="rect">
            <a:avLst/>
          </a:prstGeom>
        </p:spPr>
      </p:pic>
    </p:spTree>
    <p:extLst>
      <p:ext uri="{BB962C8B-B14F-4D97-AF65-F5344CB8AC3E}">
        <p14:creationId xmlns:p14="http://schemas.microsoft.com/office/powerpoint/2010/main" val="2366883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COUNT" val="65"/>
  <p:tag name="ARTICULATE_PROJECT_OPEN"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22191</TotalTime>
  <Words>3451</Words>
  <Application>Microsoft Office PowerPoint</Application>
  <PresentationFormat>On-screen Show (16:9)</PresentationFormat>
  <Paragraphs>333</Paragraphs>
  <Slides>35</Slides>
  <Notes>35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Calibri</vt:lpstr>
      <vt:lpstr>Cisco-Bold</vt:lpstr>
      <vt:lpstr>CiscoSans ExtraLight</vt:lpstr>
      <vt:lpstr>Default Theme</vt:lpstr>
      <vt:lpstr>Chapter 8: OSPF</vt:lpstr>
      <vt:lpstr>Chapter 8 Content</vt:lpstr>
      <vt:lpstr>OSPF Fundamentals</vt:lpstr>
      <vt:lpstr>OSPF Fundamentals LSAs, LSDB, and SPT</vt:lpstr>
      <vt:lpstr>OSPF Fundamentals OSPF Architecture</vt:lpstr>
      <vt:lpstr>OSPF Fundamentals Inter-Router Communication</vt:lpstr>
      <vt:lpstr>OSPF Fundamentals OSPF Hello Packets</vt:lpstr>
      <vt:lpstr>OSPF Fundamentals Neighbors</vt:lpstr>
      <vt:lpstr>OSPF Fundamentals DR and BDR</vt:lpstr>
      <vt:lpstr>OSPF Configuration</vt:lpstr>
      <vt:lpstr>OSPF Configuration OSPF Network Statement</vt:lpstr>
      <vt:lpstr>OSPF Configuration Interface-Specific Configuration</vt:lpstr>
      <vt:lpstr>OSPF Configuration Statically Set the RID and Passive Interfaces</vt:lpstr>
      <vt:lpstr>OSPF Configuration Requirements for Neighbor Adjacency</vt:lpstr>
      <vt:lpstr>OSPF Configuration Sample Topology and Interface Confirmation</vt:lpstr>
      <vt:lpstr>OSPF Configuration OSPF Interface Columns</vt:lpstr>
      <vt:lpstr>OSPF Configuration Verification of OSPF Neighbor Adjacencies</vt:lpstr>
      <vt:lpstr>OSPF Configuration Verification of OSPF Routes </vt:lpstr>
      <vt:lpstr>Default Route Advertisement</vt:lpstr>
      <vt:lpstr>Default Route Advertisement Default Route Topology &amp; Configuration</vt:lpstr>
      <vt:lpstr>Common OSPF Optimizations</vt:lpstr>
      <vt:lpstr>Common OSPF Optimizations Link Costs</vt:lpstr>
      <vt:lpstr>Common OSPF Optimizations Failure Detection</vt:lpstr>
      <vt:lpstr>Common OSPF Optimizations DR and BDR Elections</vt:lpstr>
      <vt:lpstr>Common OSPF Optimizations DR and BDR Placement</vt:lpstr>
      <vt:lpstr>Common OSPF Optimizations OSPF Network Types</vt:lpstr>
      <vt:lpstr>Common OSPF Optimizations Broadcast, Point-to-Point and Loopback Networks</vt:lpstr>
      <vt:lpstr>Prepare for the Exam</vt:lpstr>
      <vt:lpstr>Prepare for the Exam Key Topics for Chapter 8</vt:lpstr>
      <vt:lpstr>Prepare for the Exam Key Topics for Chapter 8 (Cont.)</vt:lpstr>
      <vt:lpstr>Prepare for the Exam Key Terms for Chapter 8</vt:lpstr>
      <vt:lpstr>Prepare for the Exam Command Reference for Chapter 8</vt:lpstr>
      <vt:lpstr>Prepare for the Exam Command Reference for Chapter 8 (Cont.)</vt:lpstr>
      <vt:lpstr>Prepare for the Exam Command Reference for Chapter 8 (Cont.)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Basic Switch and End Device Configuration</dc:title>
  <dc:creator>Stephanie Harvey</dc:creator>
  <cp:lastModifiedBy>Sue Livingston -X (suliving - UNICON INC at Cisco)</cp:lastModifiedBy>
  <cp:revision>441</cp:revision>
  <dcterms:created xsi:type="dcterms:W3CDTF">2019-10-18T06:21:22Z</dcterms:created>
  <dcterms:modified xsi:type="dcterms:W3CDTF">2020-02-21T17:56:12Z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y fmtid="{D5CDD505-2E9C-101B-9397-08002B2CF9AE}" pid="8" name="ArticulateGUID">
    <vt:lpwstr>F9A496F7-57D7-4028-9572-D40DFDF3715A</vt:lpwstr>
  </property>
  <property fmtid="{D5CDD505-2E9C-101B-9397-08002B2CF9AE}" pid="9" name="ArticulatePath">
    <vt:lpwstr>ITE7_Chp9_by_jg</vt:lpwstr>
  </property>
</Properties>
</file>

<file path=docProps/thumbnail.jpeg>
</file>